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4"/>
  </p:notesMasterIdLst>
  <p:sldIdLst>
    <p:sldId id="256" r:id="rId2"/>
    <p:sldId id="257" r:id="rId3"/>
    <p:sldId id="260" r:id="rId4"/>
    <p:sldId id="259" r:id="rId5"/>
    <p:sldId id="261" r:id="rId6"/>
    <p:sldId id="266" r:id="rId7"/>
    <p:sldId id="265" r:id="rId8"/>
    <p:sldId id="267" r:id="rId9"/>
    <p:sldId id="274" r:id="rId10"/>
    <p:sldId id="295" r:id="rId11"/>
    <p:sldId id="296" r:id="rId12"/>
    <p:sldId id="268" r:id="rId13"/>
    <p:sldId id="297" r:id="rId14"/>
    <p:sldId id="298" r:id="rId15"/>
    <p:sldId id="299" r:id="rId16"/>
    <p:sldId id="262" r:id="rId17"/>
    <p:sldId id="263" r:id="rId18"/>
    <p:sldId id="264" r:id="rId19"/>
    <p:sldId id="300" r:id="rId20"/>
    <p:sldId id="271" r:id="rId21"/>
    <p:sldId id="279" r:id="rId22"/>
    <p:sldId id="278" r:id="rId23"/>
  </p:sldIdLst>
  <p:sldSz cx="9144000" cy="5143500" type="screen16x9"/>
  <p:notesSz cx="6858000" cy="9144000"/>
  <p:embeddedFontLst>
    <p:embeddedFont>
      <p:font typeface="Bahnschrift SemiCondensed" panose="020F0502020204030204" pitchFamily="34" charset="0"/>
      <p:regular r:id="rId25"/>
      <p:bold r:id="rId26"/>
    </p:embeddedFont>
    <p:embeddedFont>
      <p:font typeface="Lexend Deca" pitchFamily="2" charset="77"/>
      <p:regular r:id="rId27"/>
    </p:embeddedFont>
    <p:embeddedFont>
      <p:font typeface="Open Sans" panose="020B0606030504020204" pitchFamily="34" charset="0"/>
      <p:regular r:id="rId28"/>
      <p:bold r:id="rId29"/>
      <p:italic r:id="rId30"/>
      <p:boldItalic r:id="rId31"/>
    </p:embeddedFont>
    <p:embeddedFont>
      <p:font typeface="Open Sans Light" panose="020B0306030504020204" pitchFamily="34" charset="0"/>
      <p:regular r:id="rId32"/>
      <p:bold r:id="rId33"/>
      <p:italic r:id="rId34"/>
      <p:boldItalic r:id="rId35"/>
    </p:embeddedFont>
    <p:embeddedFont>
      <p:font typeface="Open Sans SemiBold"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1D884B-2D1E-42E3-8A03-44CABA4551BE}">
  <a:tblStyle styleId="{AA1D884B-2D1E-42E3-8A03-44CABA4551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979F90C-1E6F-406C-B66A-A0C5474331F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autoAdjust="0"/>
    <p:restoredTop sz="95775" autoAdjust="0"/>
  </p:normalViewPr>
  <p:slideViewPr>
    <p:cSldViewPr snapToGrid="0">
      <p:cViewPr varScale="1">
        <p:scale>
          <a:sx n="158" d="100"/>
          <a:sy n="158" d="100"/>
        </p:scale>
        <p:origin x="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37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84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426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755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045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42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221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037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667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133409de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133409d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7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4250" y="351375"/>
            <a:ext cx="7215600" cy="2467800"/>
          </a:xfrm>
          <a:prstGeom prst="rect">
            <a:avLst/>
          </a:prstGeom>
          <a:effectLst>
            <a:outerShdw blurRad="85725" dist="28575" dir="5400000" algn="bl" rotWithShape="0">
              <a:schemeClr val="dk1">
                <a:alpha val="38000"/>
              </a:schemeClr>
            </a:outerShdw>
          </a:effectLst>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Only clouds">
  <p:cSld name="BLANK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Transparent clouds">
  <p:cSld name="BLANK_1_1">
    <p:bg>
      <p:bgPr>
        <a:gradFill>
          <a:gsLst>
            <a:gs pos="0">
              <a:schemeClr val="dk1"/>
            </a:gs>
            <a:gs pos="100000">
              <a:schemeClr val="accent2"/>
            </a:gs>
          </a:gsLst>
          <a:lin ang="5400012" scaled="0"/>
        </a:gra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0" y="0"/>
            <a:ext cx="9144000" cy="5143508"/>
          </a:xfrm>
          <a:prstGeom prst="rect">
            <a:avLst/>
          </a:prstGeom>
          <a:noFill/>
          <a:ln>
            <a:noFill/>
          </a:ln>
        </p:spPr>
      </p:pic>
      <p:sp>
        <p:nvSpPr>
          <p:cNvPr id="69" name="Google Shape;69;p1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Transparent city">
  <p:cSld name="Blank - Transparent city">
    <p:bg>
      <p:bgPr>
        <a:gradFill>
          <a:gsLst>
            <a:gs pos="0">
              <a:schemeClr val="dk1"/>
            </a:gs>
            <a:gs pos="100000">
              <a:schemeClr val="accent2"/>
            </a:gs>
          </a:gsLst>
          <a:lin ang="5400012" scaled="0"/>
        </a:gradFill>
        <a:effectLst/>
      </p:bgPr>
    </p:bg>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72" name="Google Shape;72;p1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78983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547887"/>
            <a:ext cx="7772400" cy="10272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685800" y="2671914"/>
            <a:ext cx="7772400" cy="3141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a:lvl1pPr>
            <a:lvl2pPr lvl="1" algn="ctr" rtl="0">
              <a:spcBef>
                <a:spcPts val="0"/>
              </a:spcBef>
              <a:spcAft>
                <a:spcPts val="0"/>
              </a:spcAft>
              <a:buClr>
                <a:schemeClr val="dk1"/>
              </a:buClr>
              <a:buSzPts val="3000"/>
              <a:buNone/>
              <a:defRPr sz="3000"/>
            </a:lvl2pPr>
            <a:lvl3pPr lvl="2" algn="ctr" rtl="0">
              <a:spcBef>
                <a:spcPts val="0"/>
              </a:spcBef>
              <a:spcAft>
                <a:spcPts val="0"/>
              </a:spcAft>
              <a:buClr>
                <a:schemeClr val="dk1"/>
              </a:buClr>
              <a:buSzPts val="3000"/>
              <a:buNone/>
              <a:defRPr sz="3000"/>
            </a:lvl3pPr>
            <a:lvl4pPr lvl="3" algn="ctr" rtl="0">
              <a:spcBef>
                <a:spcPts val="0"/>
              </a:spcBef>
              <a:spcAft>
                <a:spcPts val="0"/>
              </a:spcAft>
              <a:buClr>
                <a:schemeClr val="dk1"/>
              </a:buClr>
              <a:buSzPts val="3000"/>
              <a:buNone/>
              <a:defRPr sz="3000"/>
            </a:lvl4pPr>
            <a:lvl5pPr lvl="4" algn="ctr" rtl="0">
              <a:spcBef>
                <a:spcPts val="0"/>
              </a:spcBef>
              <a:spcAft>
                <a:spcPts val="0"/>
              </a:spcAft>
              <a:buClr>
                <a:schemeClr val="dk1"/>
              </a:buClr>
              <a:buSzPts val="3000"/>
              <a:buNone/>
              <a:defRPr sz="3000"/>
            </a:lvl5pPr>
            <a:lvl6pPr lvl="5" algn="ctr" rtl="0">
              <a:spcBef>
                <a:spcPts val="0"/>
              </a:spcBef>
              <a:spcAft>
                <a:spcPts val="0"/>
              </a:spcAft>
              <a:buClr>
                <a:schemeClr val="dk1"/>
              </a:buClr>
              <a:buSzPts val="3000"/>
              <a:buNone/>
              <a:defRPr sz="3000"/>
            </a:lvl6pPr>
            <a:lvl7pPr lvl="6" algn="ctr" rtl="0">
              <a:spcBef>
                <a:spcPts val="0"/>
              </a:spcBef>
              <a:spcAft>
                <a:spcPts val="0"/>
              </a:spcAft>
              <a:buClr>
                <a:schemeClr val="dk1"/>
              </a:buClr>
              <a:buSzPts val="3000"/>
              <a:buNone/>
              <a:defRPr sz="3000"/>
            </a:lvl7pPr>
            <a:lvl8pPr lvl="7" algn="ctr" rtl="0">
              <a:spcBef>
                <a:spcPts val="0"/>
              </a:spcBef>
              <a:spcAft>
                <a:spcPts val="0"/>
              </a:spcAft>
              <a:buClr>
                <a:schemeClr val="dk1"/>
              </a:buClr>
              <a:buSzPts val="3000"/>
              <a:buNone/>
              <a:defRPr sz="3000"/>
            </a:lvl8pPr>
            <a:lvl9pPr lvl="8" algn="ctr" rtl="0">
              <a:spcBef>
                <a:spcPts val="0"/>
              </a:spcBef>
              <a:spcAft>
                <a:spcPts val="0"/>
              </a:spcAft>
              <a:buClr>
                <a:schemeClr val="dk1"/>
              </a:buClr>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dk1"/>
            </a:gs>
            <a:gs pos="100000">
              <a:schemeClr val="accent1"/>
            </a:gs>
          </a:gsLst>
          <a:lin ang="5400012" scaled="0"/>
        </a:gradFill>
        <a:effectLst/>
      </p:bgPr>
    </p:bg>
    <p:spTree>
      <p:nvGrpSpPr>
        <p:cNvPr id="1" name="Shape 14"/>
        <p:cNvGrpSpPr/>
        <p:nvPr/>
      </p:nvGrpSpPr>
      <p:grpSpPr>
        <a:xfrm>
          <a:off x="0" y="0"/>
          <a:ext cx="0" cy="0"/>
          <a:chOff x="0" y="0"/>
          <a:chExt cx="0" cy="0"/>
        </a:xfrm>
      </p:grpSpPr>
      <p:pic>
        <p:nvPicPr>
          <p:cNvPr id="15" name="Google Shape;15;p4"/>
          <p:cNvPicPr preferRelativeResize="0"/>
          <p:nvPr/>
        </p:nvPicPr>
        <p:blipFill>
          <a:blip r:embed="rId2">
            <a:alphaModFix amt="70000"/>
          </a:blip>
          <a:stretch>
            <a:fillRect/>
          </a:stretch>
        </p:blipFill>
        <p:spPr>
          <a:xfrm>
            <a:off x="0" y="0"/>
            <a:ext cx="9144000" cy="5143508"/>
          </a:xfrm>
          <a:prstGeom prst="rect">
            <a:avLst/>
          </a:prstGeom>
          <a:noFill/>
          <a:ln>
            <a:noFill/>
          </a:ln>
        </p:spPr>
      </p:pic>
      <p:pic>
        <p:nvPicPr>
          <p:cNvPr id="16" name="Google Shape;16;p4"/>
          <p:cNvPicPr preferRelativeResize="0"/>
          <p:nvPr/>
        </p:nvPicPr>
        <p:blipFill rotWithShape="1">
          <a:blip r:embed="rId3">
            <a:alphaModFix/>
          </a:blip>
          <a:srcRect t="19054"/>
          <a:stretch/>
        </p:blipFill>
        <p:spPr>
          <a:xfrm>
            <a:off x="0" y="3701723"/>
            <a:ext cx="9144000" cy="1441775"/>
          </a:xfrm>
          <a:prstGeom prst="rect">
            <a:avLst/>
          </a:prstGeom>
          <a:noFill/>
          <a:ln>
            <a:noFill/>
          </a:ln>
        </p:spPr>
      </p:pic>
      <p:sp>
        <p:nvSpPr>
          <p:cNvPr id="17" name="Google Shape;17;p4"/>
          <p:cNvSpPr txBox="1">
            <a:spLocks noGrp="1"/>
          </p:cNvSpPr>
          <p:nvPr>
            <p:ph type="body" idx="1"/>
          </p:nvPr>
        </p:nvSpPr>
        <p:spPr>
          <a:xfrm>
            <a:off x="1291100" y="0"/>
            <a:ext cx="6561900" cy="4113900"/>
          </a:xfrm>
          <a:prstGeom prst="rect">
            <a:avLst/>
          </a:prstGeom>
          <a:effectLst>
            <a:outerShdw blurRad="57150" dist="19050" dir="5400000" algn="bl" rotWithShape="0">
              <a:schemeClr val="dk1">
                <a:alpha val="20000"/>
              </a:schemeClr>
            </a:outerShdw>
          </a:effectLst>
        </p:spPr>
        <p:txBody>
          <a:bodyPr spcFirstLastPara="1" wrap="square" lIns="0" tIns="0" rIns="0" bIns="0" anchor="ctr" anchorCtr="0">
            <a:noAutofit/>
          </a:bodyPr>
          <a:lstStyle>
            <a:lvl1pPr marL="457200" lvl="0" indent="-419100" algn="ctr" rtl="0">
              <a:spcBef>
                <a:spcPts val="60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1pPr>
            <a:lvl2pPr marL="914400" lvl="1"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2pPr>
            <a:lvl3pPr marL="1371600" lvl="2"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3pPr>
            <a:lvl4pPr marL="1828800" lvl="3"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4pPr>
            <a:lvl5pPr marL="2286000" lvl="4"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5pPr>
            <a:lvl6pPr marL="2743200" lvl="5"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6pPr>
            <a:lvl7pPr marL="3200400" lvl="6"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7pPr>
            <a:lvl8pPr marL="3657600" lvl="7"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8pPr>
            <a:lvl9pPr marL="4114800" lvl="8" indent="-419100" algn="ctr" rtl="0">
              <a:spcBef>
                <a:spcPts val="0"/>
              </a:spcBef>
              <a:spcAft>
                <a:spcPts val="0"/>
              </a:spcAft>
              <a:buClr>
                <a:schemeClr val="lt1"/>
              </a:buClr>
              <a:buSzPts val="3000"/>
              <a:buFont typeface="Open Sans SemiBold"/>
              <a:buChar char="■"/>
              <a:defRPr sz="3000">
                <a:solidFill>
                  <a:schemeClr val="lt1"/>
                </a:solidFill>
                <a:latin typeface="Open Sans SemiBold"/>
                <a:ea typeface="Open Sans SemiBold"/>
                <a:cs typeface="Open Sans SemiBold"/>
                <a:sym typeface="Open Sans SemiBold"/>
              </a:defRPr>
            </a:lvl9pPr>
          </a:lstStyle>
          <a:p>
            <a:endParaRPr/>
          </a:p>
        </p:txBody>
      </p:sp>
      <p:sp>
        <p:nvSpPr>
          <p:cNvPr id="18" name="Google Shape;1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5"/>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23" name="Google Shape;23;p5"/>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 name="Google Shape;24;p5"/>
          <p:cNvSpPr txBox="1">
            <a:spLocks noGrp="1"/>
          </p:cNvSpPr>
          <p:nvPr>
            <p:ph type="body" idx="1"/>
          </p:nvPr>
        </p:nvSpPr>
        <p:spPr>
          <a:xfrm>
            <a:off x="890700" y="1200150"/>
            <a:ext cx="7362600" cy="26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25" name="Google Shape;25;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6"/>
        <p:cNvGrpSpPr/>
        <p:nvPr/>
      </p:nvGrpSpPr>
      <p:grpSpPr>
        <a:xfrm>
          <a:off x="0" y="0"/>
          <a:ext cx="0" cy="0"/>
          <a:chOff x="0" y="0"/>
          <a:chExt cx="0" cy="0"/>
        </a:xfrm>
      </p:grpSpPr>
      <p:sp>
        <p:nvSpPr>
          <p:cNvPr id="27" name="Google Shape;27;p6"/>
          <p:cNvSpPr/>
          <p:nvPr/>
        </p:nvSpPr>
        <p:spPr>
          <a:xfrm>
            <a:off x="449425" y="444800"/>
            <a:ext cx="8245200" cy="42492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890700" y="888100"/>
            <a:ext cx="3677100" cy="490800"/>
          </a:xfrm>
          <a:prstGeom prst="rect">
            <a:avLst/>
          </a:prstGeom>
        </p:spPr>
        <p:txBody>
          <a:bodyPr spcFirstLastPara="1" wrap="square" lIns="0" tIns="0" rIns="0" bIns="0" anchor="b" anchorCtr="0">
            <a:noAutofit/>
          </a:bodyPr>
          <a:lstStyle>
            <a:lvl1pPr lvl="0" algn="l" rtl="0">
              <a:spcBef>
                <a:spcPts val="0"/>
              </a:spcBef>
              <a:spcAft>
                <a:spcPts val="0"/>
              </a:spcAft>
              <a:buClr>
                <a:schemeClr val="dk1"/>
              </a:buClr>
              <a:buSzPts val="2000"/>
              <a:buNone/>
              <a:defRPr>
                <a:solidFill>
                  <a:schemeClr val="dk1"/>
                </a:solidFill>
              </a:defRPr>
            </a:lvl1pPr>
            <a:lvl2pPr lvl="1" algn="l" rtl="0">
              <a:spcBef>
                <a:spcPts val="0"/>
              </a:spcBef>
              <a:spcAft>
                <a:spcPts val="0"/>
              </a:spcAft>
              <a:buClr>
                <a:schemeClr val="dk1"/>
              </a:buClr>
              <a:buSzPts val="2000"/>
              <a:buNone/>
              <a:defRPr>
                <a:solidFill>
                  <a:schemeClr val="dk1"/>
                </a:solidFill>
              </a:defRPr>
            </a:lvl2pPr>
            <a:lvl3pPr lvl="2" algn="l" rtl="0">
              <a:spcBef>
                <a:spcPts val="0"/>
              </a:spcBef>
              <a:spcAft>
                <a:spcPts val="0"/>
              </a:spcAft>
              <a:buClr>
                <a:schemeClr val="dk1"/>
              </a:buClr>
              <a:buSzPts val="2000"/>
              <a:buNone/>
              <a:defRPr>
                <a:solidFill>
                  <a:schemeClr val="dk1"/>
                </a:solidFill>
              </a:defRPr>
            </a:lvl3pPr>
            <a:lvl4pPr lvl="3" algn="l" rtl="0">
              <a:spcBef>
                <a:spcPts val="0"/>
              </a:spcBef>
              <a:spcAft>
                <a:spcPts val="0"/>
              </a:spcAft>
              <a:buClr>
                <a:schemeClr val="dk1"/>
              </a:buClr>
              <a:buSzPts val="2000"/>
              <a:buNone/>
              <a:defRPr>
                <a:solidFill>
                  <a:schemeClr val="dk1"/>
                </a:solidFill>
              </a:defRPr>
            </a:lvl4pPr>
            <a:lvl5pPr lvl="4" algn="l" rtl="0">
              <a:spcBef>
                <a:spcPts val="0"/>
              </a:spcBef>
              <a:spcAft>
                <a:spcPts val="0"/>
              </a:spcAft>
              <a:buClr>
                <a:schemeClr val="dk1"/>
              </a:buClr>
              <a:buSzPts val="2000"/>
              <a:buNone/>
              <a:defRPr>
                <a:solidFill>
                  <a:schemeClr val="dk1"/>
                </a:solidFill>
              </a:defRPr>
            </a:lvl5pPr>
            <a:lvl6pPr lvl="5" algn="l" rtl="0">
              <a:spcBef>
                <a:spcPts val="0"/>
              </a:spcBef>
              <a:spcAft>
                <a:spcPts val="0"/>
              </a:spcAft>
              <a:buClr>
                <a:schemeClr val="dk1"/>
              </a:buClr>
              <a:buSzPts val="2000"/>
              <a:buNone/>
              <a:defRPr>
                <a:solidFill>
                  <a:schemeClr val="dk1"/>
                </a:solidFill>
              </a:defRPr>
            </a:lvl6pPr>
            <a:lvl7pPr lvl="6" algn="l" rtl="0">
              <a:spcBef>
                <a:spcPts val="0"/>
              </a:spcBef>
              <a:spcAft>
                <a:spcPts val="0"/>
              </a:spcAft>
              <a:buClr>
                <a:schemeClr val="dk1"/>
              </a:buClr>
              <a:buSzPts val="2000"/>
              <a:buNone/>
              <a:defRPr>
                <a:solidFill>
                  <a:schemeClr val="dk1"/>
                </a:solidFill>
              </a:defRPr>
            </a:lvl7pPr>
            <a:lvl8pPr lvl="7" algn="l" rtl="0">
              <a:spcBef>
                <a:spcPts val="0"/>
              </a:spcBef>
              <a:spcAft>
                <a:spcPts val="0"/>
              </a:spcAft>
              <a:buClr>
                <a:schemeClr val="dk1"/>
              </a:buClr>
              <a:buSzPts val="2000"/>
              <a:buNone/>
              <a:defRPr>
                <a:solidFill>
                  <a:schemeClr val="dk1"/>
                </a:solidFill>
              </a:defRPr>
            </a:lvl8pPr>
            <a:lvl9pPr lvl="8" algn="l" rtl="0">
              <a:spcBef>
                <a:spcPts val="0"/>
              </a:spcBef>
              <a:spcAft>
                <a:spcPts val="0"/>
              </a:spcAft>
              <a:buClr>
                <a:schemeClr val="dk1"/>
              </a:buClr>
              <a:buSzPts val="2000"/>
              <a:buNone/>
              <a:defRPr>
                <a:solidFill>
                  <a:schemeClr val="dk1"/>
                </a:solidFill>
              </a:defRPr>
            </a:lvl9pPr>
          </a:lstStyle>
          <a:p>
            <a:endParaRPr/>
          </a:p>
        </p:txBody>
      </p:sp>
      <p:sp>
        <p:nvSpPr>
          <p:cNvPr id="29" name="Google Shape;29;p6"/>
          <p:cNvSpPr txBox="1">
            <a:spLocks noGrp="1"/>
          </p:cNvSpPr>
          <p:nvPr>
            <p:ph type="body" idx="1"/>
          </p:nvPr>
        </p:nvSpPr>
        <p:spPr>
          <a:xfrm>
            <a:off x="890700" y="1581150"/>
            <a:ext cx="3677100" cy="26553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30" name="Google Shape;30;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7"/>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7"/>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35" name="Google Shape;35;p7"/>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6" name="Google Shape;36;p7"/>
          <p:cNvSpPr txBox="1">
            <a:spLocks noGrp="1"/>
          </p:cNvSpPr>
          <p:nvPr>
            <p:ph type="body" idx="1"/>
          </p:nvPr>
        </p:nvSpPr>
        <p:spPr>
          <a:xfrm>
            <a:off x="890700" y="1200150"/>
            <a:ext cx="3502200" cy="27339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2"/>
          </p:nvPr>
        </p:nvSpPr>
        <p:spPr>
          <a:xfrm>
            <a:off x="4751000" y="1200150"/>
            <a:ext cx="3502200" cy="27339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8"/>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43" name="Google Shape;43;p8"/>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4" name="Google Shape;44;p8"/>
          <p:cNvSpPr txBox="1">
            <a:spLocks noGrp="1"/>
          </p:cNvSpPr>
          <p:nvPr>
            <p:ph type="body" idx="1"/>
          </p:nvPr>
        </p:nvSpPr>
        <p:spPr>
          <a:xfrm>
            <a:off x="890700" y="1200150"/>
            <a:ext cx="2299500" cy="2742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5" name="Google Shape;45;p8"/>
          <p:cNvSpPr txBox="1">
            <a:spLocks noGrp="1"/>
          </p:cNvSpPr>
          <p:nvPr>
            <p:ph type="body" idx="2"/>
          </p:nvPr>
        </p:nvSpPr>
        <p:spPr>
          <a:xfrm>
            <a:off x="3390025" y="1200150"/>
            <a:ext cx="2299500" cy="2742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6" name="Google Shape;46;p8"/>
          <p:cNvSpPr txBox="1">
            <a:spLocks noGrp="1"/>
          </p:cNvSpPr>
          <p:nvPr>
            <p:ph type="body" idx="3"/>
          </p:nvPr>
        </p:nvSpPr>
        <p:spPr>
          <a:xfrm>
            <a:off x="5889349" y="1200150"/>
            <a:ext cx="2299500" cy="2742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7" name="Google Shape;47;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9"/>
          <p:cNvSpPr/>
          <p:nvPr/>
        </p:nvSpPr>
        <p:spPr>
          <a:xfrm>
            <a:off x="-8175" y="-8175"/>
            <a:ext cx="9144000" cy="1208400"/>
          </a:xfrm>
          <a:prstGeom prst="rect">
            <a:avLst/>
          </a:prstGeom>
          <a:gradFill>
            <a:gsLst>
              <a:gs pos="0">
                <a:srgbClr val="1A80F9">
                  <a:alpha val="49411"/>
                </a:srgbClr>
              </a:gs>
              <a:gs pos="100000">
                <a:srgbClr val="1A80F9">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449425" y="915700"/>
            <a:ext cx="8245200" cy="33120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9"/>
          <p:cNvPicPr preferRelativeResize="0"/>
          <p:nvPr/>
        </p:nvPicPr>
        <p:blipFill rotWithShape="1">
          <a:blip r:embed="rId2">
            <a:alphaModFix/>
          </a:blip>
          <a:srcRect t="19054"/>
          <a:stretch/>
        </p:blipFill>
        <p:spPr>
          <a:xfrm>
            <a:off x="0" y="3701723"/>
            <a:ext cx="9144000" cy="1441775"/>
          </a:xfrm>
          <a:prstGeom prst="rect">
            <a:avLst/>
          </a:prstGeom>
          <a:noFill/>
          <a:ln>
            <a:noFill/>
          </a:ln>
        </p:spPr>
      </p:pic>
      <p:sp>
        <p:nvSpPr>
          <p:cNvPr id="52" name="Google Shape;52;p9"/>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3" name="Google Shape;53;p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1"/>
          <p:cNvSpPr/>
          <p:nvPr/>
        </p:nvSpPr>
        <p:spPr>
          <a:xfrm>
            <a:off x="449425" y="420325"/>
            <a:ext cx="8245200" cy="4302900"/>
          </a:xfrm>
          <a:prstGeom prst="roundRect">
            <a:avLst>
              <a:gd name="adj" fmla="val 1132"/>
            </a:avLst>
          </a:prstGeom>
          <a:solidFill>
            <a:srgbClr val="FFFFFF"/>
          </a:solidFill>
          <a:ln>
            <a:noFill/>
          </a:ln>
          <a:effectLst>
            <a:outerShdw blurRad="214313" dist="7620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a:spLocks noGrp="1"/>
          </p:cNvSpPr>
          <p:nvPr>
            <p:ph type="body" idx="1"/>
          </p:nvPr>
        </p:nvSpPr>
        <p:spPr>
          <a:xfrm>
            <a:off x="678250" y="4277300"/>
            <a:ext cx="7787400" cy="445800"/>
          </a:xfrm>
          <a:prstGeom prst="rect">
            <a:avLst/>
          </a:prstGeom>
        </p:spPr>
        <p:txBody>
          <a:bodyPr spcFirstLastPara="1" wrap="square" lIns="0" tIns="0" rIns="0" bIns="0" anchor="t" anchorCtr="0">
            <a:noAutofit/>
          </a:bodyPr>
          <a:lstStyle>
            <a:lvl1pPr marL="457200" lvl="0" indent="-228600" algn="ctr" rtl="0">
              <a:spcBef>
                <a:spcPts val="360"/>
              </a:spcBef>
              <a:spcAft>
                <a:spcPts val="0"/>
              </a:spcAft>
              <a:buSzPts val="1400"/>
              <a:buNone/>
              <a:defRPr sz="1400"/>
            </a:lvl1pPr>
          </a:lstStyle>
          <a:p>
            <a:endParaRPr/>
          </a:p>
        </p:txBody>
      </p:sp>
      <p:sp>
        <p:nvSpPr>
          <p:cNvPr id="62" name="Google Shape;62;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700" y="354712"/>
            <a:ext cx="8046600" cy="490800"/>
          </a:xfrm>
          <a:prstGeom prst="rect">
            <a:avLst/>
          </a:prstGeom>
          <a:noFill/>
          <a:ln>
            <a:noFill/>
          </a:ln>
          <a:effectLst>
            <a:outerShdw blurRad="28575" dist="19050" dir="5400000" algn="bl" rotWithShape="0">
              <a:schemeClr val="dk1">
                <a:alpha val="10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1pPr>
            <a:lvl2pPr lvl="1"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2pPr>
            <a:lvl3pPr lvl="2"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3pPr>
            <a:lvl4pPr lvl="3"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4pPr>
            <a:lvl5pPr lvl="4"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5pPr>
            <a:lvl6pPr lvl="5"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6pPr>
            <a:lvl7pPr lvl="6"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7pPr>
            <a:lvl8pPr lvl="7"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8pPr>
            <a:lvl9pPr lvl="8" algn="ctr" rtl="0">
              <a:lnSpc>
                <a:spcPct val="90000"/>
              </a:lnSpc>
              <a:spcBef>
                <a:spcPts val="0"/>
              </a:spcBef>
              <a:spcAft>
                <a:spcPts val="0"/>
              </a:spcAft>
              <a:buClr>
                <a:schemeClr val="lt1"/>
              </a:buClr>
              <a:buSzPts val="2000"/>
              <a:buFont typeface="Lexend Deca"/>
              <a:buNone/>
              <a:defRPr sz="20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890700" y="1200150"/>
            <a:ext cx="7362600" cy="2660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1pPr>
            <a:lvl2pPr marL="914400" lvl="1"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2pPr>
            <a:lvl3pPr marL="1371600" lvl="2"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3pPr>
            <a:lvl4pPr marL="1828800" lvl="3"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4pPr>
            <a:lvl5pPr marL="2286000" lvl="4"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5pPr>
            <a:lvl6pPr marL="2743200" lvl="5"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6pPr>
            <a:lvl7pPr marL="3200400" lvl="6"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7pPr>
            <a:lvl8pPr marL="3657600" lvl="7"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8pPr>
            <a:lvl9pPr marL="4114800" lvl="8" indent="-355600" rtl="0">
              <a:lnSpc>
                <a:spcPct val="115000"/>
              </a:lnSpc>
              <a:spcBef>
                <a:spcPts val="0"/>
              </a:spcBef>
              <a:spcAft>
                <a:spcPts val="0"/>
              </a:spcAft>
              <a:buClr>
                <a:schemeClr val="accent2"/>
              </a:buClr>
              <a:buSzPts val="2000"/>
              <a:buFont typeface="Open Sans Light"/>
              <a:buChar char="■"/>
              <a:defRPr sz="2000">
                <a:solidFill>
                  <a:schemeClr val="dk1"/>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ctr" rtl="0">
              <a:buNone/>
              <a:defRPr sz="1300">
                <a:solidFill>
                  <a:schemeClr val="lt1"/>
                </a:solidFill>
                <a:latin typeface="Lexend Deca"/>
                <a:ea typeface="Lexend Deca"/>
                <a:cs typeface="Lexend Deca"/>
                <a:sym typeface="Lexend Deca"/>
              </a:defRPr>
            </a:lvl1pPr>
            <a:lvl2pPr lvl="1" algn="ctr" rtl="0">
              <a:buNone/>
              <a:defRPr sz="1300">
                <a:solidFill>
                  <a:schemeClr val="lt1"/>
                </a:solidFill>
                <a:latin typeface="Lexend Deca"/>
                <a:ea typeface="Lexend Deca"/>
                <a:cs typeface="Lexend Deca"/>
                <a:sym typeface="Lexend Deca"/>
              </a:defRPr>
            </a:lvl2pPr>
            <a:lvl3pPr lvl="2" algn="ctr" rtl="0">
              <a:buNone/>
              <a:defRPr sz="1300">
                <a:solidFill>
                  <a:schemeClr val="lt1"/>
                </a:solidFill>
                <a:latin typeface="Lexend Deca"/>
                <a:ea typeface="Lexend Deca"/>
                <a:cs typeface="Lexend Deca"/>
                <a:sym typeface="Lexend Deca"/>
              </a:defRPr>
            </a:lvl3pPr>
            <a:lvl4pPr lvl="3" algn="ctr" rtl="0">
              <a:buNone/>
              <a:defRPr sz="1300">
                <a:solidFill>
                  <a:schemeClr val="lt1"/>
                </a:solidFill>
                <a:latin typeface="Lexend Deca"/>
                <a:ea typeface="Lexend Deca"/>
                <a:cs typeface="Lexend Deca"/>
                <a:sym typeface="Lexend Deca"/>
              </a:defRPr>
            </a:lvl4pPr>
            <a:lvl5pPr lvl="4" algn="ctr" rtl="0">
              <a:buNone/>
              <a:defRPr sz="1300">
                <a:solidFill>
                  <a:schemeClr val="lt1"/>
                </a:solidFill>
                <a:latin typeface="Lexend Deca"/>
                <a:ea typeface="Lexend Deca"/>
                <a:cs typeface="Lexend Deca"/>
                <a:sym typeface="Lexend Deca"/>
              </a:defRPr>
            </a:lvl5pPr>
            <a:lvl6pPr lvl="5" algn="ctr" rtl="0">
              <a:buNone/>
              <a:defRPr sz="1300">
                <a:solidFill>
                  <a:schemeClr val="lt1"/>
                </a:solidFill>
                <a:latin typeface="Lexend Deca"/>
                <a:ea typeface="Lexend Deca"/>
                <a:cs typeface="Lexend Deca"/>
                <a:sym typeface="Lexend Deca"/>
              </a:defRPr>
            </a:lvl6pPr>
            <a:lvl7pPr lvl="6" algn="ctr" rtl="0">
              <a:buNone/>
              <a:defRPr sz="1300">
                <a:solidFill>
                  <a:schemeClr val="lt1"/>
                </a:solidFill>
                <a:latin typeface="Lexend Deca"/>
                <a:ea typeface="Lexend Deca"/>
                <a:cs typeface="Lexend Deca"/>
                <a:sym typeface="Lexend Deca"/>
              </a:defRPr>
            </a:lvl7pPr>
            <a:lvl8pPr lvl="7" algn="ctr" rtl="0">
              <a:buNone/>
              <a:defRPr sz="1300">
                <a:solidFill>
                  <a:schemeClr val="lt1"/>
                </a:solidFill>
                <a:latin typeface="Lexend Deca"/>
                <a:ea typeface="Lexend Deca"/>
                <a:cs typeface="Lexend Deca"/>
                <a:sym typeface="Lexend Deca"/>
              </a:defRPr>
            </a:lvl8pPr>
            <a:lvl9pPr lvl="8" algn="ctr" rtl="0">
              <a:buNone/>
              <a:defRPr sz="1300">
                <a:solidFill>
                  <a:schemeClr val="lt1"/>
                </a:solidFill>
                <a:latin typeface="Lexend Deca"/>
                <a:ea typeface="Lexend Deca"/>
                <a:cs typeface="Lexend Deca"/>
                <a:sym typeface="Lexend Dec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9" r:id="rId10"/>
    <p:sldLayoutId id="2147483660" r:id="rId11"/>
    <p:sldLayoutId id="2147483663"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2" name="TextBox 1">
            <a:extLst>
              <a:ext uri="{FF2B5EF4-FFF2-40B4-BE49-F238E27FC236}">
                <a16:creationId xmlns:a16="http://schemas.microsoft.com/office/drawing/2014/main" id="{5313EC52-D2D8-5A67-3CD2-A2C91E433713}"/>
              </a:ext>
            </a:extLst>
          </p:cNvPr>
          <p:cNvSpPr txBox="1"/>
          <p:nvPr/>
        </p:nvSpPr>
        <p:spPr>
          <a:xfrm>
            <a:off x="1102212" y="715206"/>
            <a:ext cx="7017357" cy="1785104"/>
          </a:xfrm>
          <a:prstGeom prst="rect">
            <a:avLst/>
          </a:prstGeom>
          <a:noFill/>
        </p:spPr>
        <p:txBody>
          <a:bodyPr wrap="square" rtlCol="0">
            <a:spAutoFit/>
          </a:bodyPr>
          <a:lstStyle/>
          <a:p>
            <a:pPr algn="ctr"/>
            <a:r>
              <a:rPr lang="en-US" sz="3200" b="1" dirty="0">
                <a:solidFill>
                  <a:schemeClr val="bg1"/>
                </a:solidFill>
                <a:effectLst/>
                <a:latin typeface="Bahnschrift SemiCondensed" panose="020B0502040204020203" pitchFamily="34" charset="0"/>
                <a:ea typeface="MS Mincho" panose="02020609040205080304" pitchFamily="49" charset="-128"/>
              </a:rPr>
              <a:t>Innovative Approaches for Green Energy Optimization in Smart Cities Using Artificial Intelligence </a:t>
            </a:r>
            <a:endParaRPr lang="en-IN" sz="3200" dirty="0">
              <a:solidFill>
                <a:schemeClr val="bg1"/>
              </a:solidFill>
              <a:effectLst/>
              <a:latin typeface="Bahnschrift SemiCondensed" panose="020B0502040204020203" pitchFamily="34" charset="0"/>
              <a:ea typeface="MS Mincho" panose="02020609040205080304" pitchFamily="49" charset="-128"/>
            </a:endParaRPr>
          </a:p>
          <a:p>
            <a:endParaRPr lang="en-IN" dirty="0">
              <a:solidFill>
                <a:schemeClr val="bg1"/>
              </a:solidFill>
            </a:endParaRPr>
          </a:p>
        </p:txBody>
      </p:sp>
      <p:sp>
        <p:nvSpPr>
          <p:cNvPr id="3" name="TextBox 2">
            <a:extLst>
              <a:ext uri="{FF2B5EF4-FFF2-40B4-BE49-F238E27FC236}">
                <a16:creationId xmlns:a16="http://schemas.microsoft.com/office/drawing/2014/main" id="{1BE6826F-B81A-D714-B5AC-A3967B0F67A9}"/>
              </a:ext>
            </a:extLst>
          </p:cNvPr>
          <p:cNvSpPr txBox="1"/>
          <p:nvPr/>
        </p:nvSpPr>
        <p:spPr>
          <a:xfrm>
            <a:off x="2330505" y="2489302"/>
            <a:ext cx="4304963" cy="307777"/>
          </a:xfrm>
          <a:prstGeom prst="rect">
            <a:avLst/>
          </a:prstGeom>
          <a:noFill/>
        </p:spPr>
        <p:txBody>
          <a:bodyPr wrap="square" rtlCol="0">
            <a:spAutoFit/>
          </a:bodyPr>
          <a:lstStyle/>
          <a:p>
            <a:r>
              <a:rPr lang="en-US" sz="1400" b="1" dirty="0">
                <a:solidFill>
                  <a:schemeClr val="bg1"/>
                </a:solidFill>
                <a:effectLst/>
                <a:latin typeface="Bahnschrift SemiCondensed" panose="020B0502040204020203" pitchFamily="34" charset="0"/>
                <a:ea typeface="MS Mincho" panose="02020609040205080304" pitchFamily="49" charset="-128"/>
              </a:rPr>
              <a:t>By Osagiede John Osemwengie and Vimeth Jayawardana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 name="Google Shape;111;p21">
            <a:extLst>
              <a:ext uri="{FF2B5EF4-FFF2-40B4-BE49-F238E27FC236}">
                <a16:creationId xmlns:a16="http://schemas.microsoft.com/office/drawing/2014/main" id="{9BD37F23-3EB3-3F99-F29F-5BA18D7F518C}"/>
              </a:ext>
            </a:extLst>
          </p:cNvPr>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hangingPunct="0">
              <a:lnSpc>
                <a:spcPts val="1050"/>
              </a:lnSpc>
            </a:pPr>
            <a:r>
              <a:rPr lang="en-US" sz="1800" dirty="0">
                <a:effectLst/>
                <a:latin typeface="Times New Roman" panose="02020603050405020304" pitchFamily="18" charset="0"/>
                <a:ea typeface="MS Mincho" panose="02020609040205080304" pitchFamily="49" charset="-128"/>
              </a:rPr>
              <a:t>B. Dynamic Energy Distribution</a:t>
            </a:r>
            <a:endParaRPr lang="en-IN" sz="1800" dirty="0">
              <a:effectLst/>
              <a:latin typeface="Times New Roman" panose="02020603050405020304" pitchFamily="18" charset="0"/>
              <a:ea typeface="MS Mincho" panose="02020609040205080304" pitchFamily="49" charset="-128"/>
            </a:endParaRPr>
          </a:p>
        </p:txBody>
      </p:sp>
      <p:sp>
        <p:nvSpPr>
          <p:cNvPr id="7" name="TextBox 6">
            <a:extLst>
              <a:ext uri="{FF2B5EF4-FFF2-40B4-BE49-F238E27FC236}">
                <a16:creationId xmlns:a16="http://schemas.microsoft.com/office/drawing/2014/main" id="{61692A7A-BD9E-134B-B4DC-C9606723FDB6}"/>
              </a:ext>
            </a:extLst>
          </p:cNvPr>
          <p:cNvSpPr txBox="1"/>
          <p:nvPr/>
        </p:nvSpPr>
        <p:spPr>
          <a:xfrm>
            <a:off x="1009254" y="1347934"/>
            <a:ext cx="7125491" cy="1945020"/>
          </a:xfrm>
          <a:prstGeom prst="rect">
            <a:avLst/>
          </a:prstGeom>
          <a:noFill/>
        </p:spPr>
        <p:txBody>
          <a:bodyPr wrap="square" rtlCol="0">
            <a:spAutoFit/>
          </a:bodyPr>
          <a:lstStyle/>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Our approach involves crafting an adaptive energy distribution system</a:t>
            </a:r>
          </a:p>
          <a:p>
            <a:pPr indent="128270" algn="ctr" hangingPunct="0">
              <a:lnSpc>
                <a:spcPts val="1050"/>
              </a:lnSpc>
            </a:pPr>
            <a:endParaRPr lang="en-US" sz="1800" dirty="0">
              <a:effectLst/>
              <a:latin typeface="Times New Roman" panose="02020603050405020304" pitchFamily="18" charset="0"/>
              <a:ea typeface="MS Mincho" panose="02020609040205080304" pitchFamily="49" charset="-128"/>
            </a:endParaRPr>
          </a:p>
          <a:p>
            <a:pPr indent="128270" algn="ctr" hangingPunct="0">
              <a:lnSpc>
                <a:spcPts val="1050"/>
              </a:lnSpc>
            </a:pPr>
            <a:endParaRPr lang="en-US" sz="1800" dirty="0">
              <a:latin typeface="Times New Roman" panose="02020603050405020304" pitchFamily="18" charset="0"/>
              <a:ea typeface="MS Mincho" panose="02020609040205080304" pitchFamily="49" charset="-128"/>
            </a:endParaRPr>
          </a:p>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 that capitalizes on real-time data and AI algorithms for precise allocation</a:t>
            </a:r>
          </a:p>
          <a:p>
            <a:pPr indent="128270" algn="ctr" hangingPunct="0">
              <a:lnSpc>
                <a:spcPts val="1050"/>
              </a:lnSpc>
            </a:pPr>
            <a:endParaRPr lang="en-US" sz="1800" dirty="0">
              <a:effectLst/>
              <a:latin typeface="Times New Roman" panose="02020603050405020304" pitchFamily="18" charset="0"/>
              <a:ea typeface="MS Mincho" panose="02020609040205080304" pitchFamily="49" charset="-128"/>
            </a:endParaRPr>
          </a:p>
          <a:p>
            <a:pPr indent="128270" algn="ctr" hangingPunct="0">
              <a:lnSpc>
                <a:spcPts val="1050"/>
              </a:lnSpc>
            </a:pPr>
            <a:endParaRPr lang="en-US" sz="1800" dirty="0">
              <a:latin typeface="Times New Roman" panose="02020603050405020304" pitchFamily="18" charset="0"/>
              <a:ea typeface="MS Mincho" panose="02020609040205080304" pitchFamily="49" charset="-128"/>
            </a:endParaRPr>
          </a:p>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 of energy resources. By implementing reinforcement learning techniques,</a:t>
            </a:r>
          </a:p>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 </a:t>
            </a:r>
          </a:p>
          <a:p>
            <a:pPr indent="128270" algn="ctr" hangingPunct="0">
              <a:lnSpc>
                <a:spcPts val="1050"/>
              </a:lnSpc>
            </a:pPr>
            <a:endParaRPr lang="en-US" sz="1800" dirty="0">
              <a:latin typeface="Times New Roman" panose="02020603050405020304" pitchFamily="18" charset="0"/>
              <a:ea typeface="MS Mincho" panose="02020609040205080304" pitchFamily="49" charset="-128"/>
            </a:endParaRPr>
          </a:p>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we optimize energy distribution networks, minimizing waste and</a:t>
            </a:r>
          </a:p>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 </a:t>
            </a:r>
          </a:p>
          <a:p>
            <a:pPr indent="128270" algn="ctr" hangingPunct="0">
              <a:lnSpc>
                <a:spcPts val="1050"/>
              </a:lnSpc>
            </a:pPr>
            <a:endParaRPr lang="en-US" sz="1800" dirty="0">
              <a:latin typeface="Times New Roman" panose="02020603050405020304" pitchFamily="18" charset="0"/>
              <a:ea typeface="MS Mincho" panose="02020609040205080304" pitchFamily="49" charset="-128"/>
            </a:endParaRPr>
          </a:p>
          <a:p>
            <a:pPr indent="128270" algn="ctr" hangingPunct="0">
              <a:lnSpc>
                <a:spcPts val="1050"/>
              </a:lnSpc>
            </a:pPr>
            <a:r>
              <a:rPr lang="en-US" sz="1800" dirty="0">
                <a:effectLst/>
                <a:latin typeface="Times New Roman" panose="02020603050405020304" pitchFamily="18" charset="0"/>
                <a:ea typeface="MS Mincho" panose="02020609040205080304" pitchFamily="49" charset="-128"/>
              </a:rPr>
              <a:t>maximizing the utilization of renewable energy sources.</a:t>
            </a:r>
            <a:endParaRPr lang="en-IN" sz="1800"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51335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176B049E-F6EE-D9EF-75AC-4768854F731A}"/>
              </a:ext>
            </a:extLst>
          </p:cNvPr>
          <p:cNvPicPr>
            <a:picLocks noChangeAspect="1"/>
          </p:cNvPicPr>
          <p:nvPr/>
        </p:nvPicPr>
        <p:blipFill>
          <a:blip r:embed="rId3"/>
          <a:stretch>
            <a:fillRect/>
          </a:stretch>
        </p:blipFill>
        <p:spPr>
          <a:xfrm>
            <a:off x="5205629" y="1167527"/>
            <a:ext cx="3377589" cy="2533192"/>
          </a:xfrm>
          <a:prstGeom prst="rect">
            <a:avLst/>
          </a:prstGeom>
        </p:spPr>
      </p:pic>
      <p:sp>
        <p:nvSpPr>
          <p:cNvPr id="4" name="TextBox 3">
            <a:extLst>
              <a:ext uri="{FF2B5EF4-FFF2-40B4-BE49-F238E27FC236}">
                <a16:creationId xmlns:a16="http://schemas.microsoft.com/office/drawing/2014/main" id="{4F39C758-A90B-3BDC-2864-23F8A96736E1}"/>
              </a:ext>
            </a:extLst>
          </p:cNvPr>
          <p:cNvSpPr txBox="1"/>
          <p:nvPr/>
        </p:nvSpPr>
        <p:spPr>
          <a:xfrm>
            <a:off x="758841" y="660189"/>
            <a:ext cx="4416438" cy="3231654"/>
          </a:xfrm>
          <a:prstGeom prst="rect">
            <a:avLst/>
          </a:prstGeom>
          <a:noFill/>
        </p:spPr>
        <p:txBody>
          <a:bodyPr wrap="square" rtlCol="0">
            <a:spAutoFit/>
          </a:bodyPr>
          <a:lstStyle/>
          <a:p>
            <a:r>
              <a:rPr lang="en-US" sz="1200" dirty="0"/>
              <a:t>Plots analysis:</a:t>
            </a:r>
          </a:p>
          <a:p>
            <a:endParaRPr lang="en-US" sz="1200" dirty="0"/>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Optimizing Energy Distribution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Evaluating the efficiency of the adaptive energy distribution system in dynamically allocating energy resources in real-time. </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Leveraging MSE and MAE metrics to gauge the accuracy of predictions during dynamic distribution scenarios.</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Reinforcement Learning Impact</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Assessing the effectiveness of reinforcement learning techniques in adapting the energy distribution system to varying demands.</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Visualizing the actual vs. predicted green energy distribution to understand how well the system responds to dynamic changes.</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1213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11;p21">
            <a:extLst>
              <a:ext uri="{FF2B5EF4-FFF2-40B4-BE49-F238E27FC236}">
                <a16:creationId xmlns:a16="http://schemas.microsoft.com/office/drawing/2014/main" id="{9BD37F23-3EB3-3F99-F29F-5BA18D7F518C}"/>
              </a:ext>
            </a:extLst>
          </p:cNvPr>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hangingPunct="0">
              <a:lnSpc>
                <a:spcPts val="1050"/>
              </a:lnSpc>
            </a:pPr>
            <a:r>
              <a:rPr lang="en-US" sz="1800" dirty="0">
                <a:effectLst/>
                <a:latin typeface="Times New Roman" panose="02020603050405020304" pitchFamily="18" charset="0"/>
                <a:ea typeface="MS Mincho" panose="02020609040205080304" pitchFamily="49" charset="-128"/>
              </a:rPr>
              <a:t>C. Optimized Energy Storage</a:t>
            </a:r>
            <a:endParaRPr lang="en-IN" sz="1800" dirty="0">
              <a:effectLst/>
              <a:latin typeface="Times New Roman" panose="02020603050405020304" pitchFamily="18" charset="0"/>
              <a:ea typeface="MS Mincho" panose="02020609040205080304" pitchFamily="49" charset="-128"/>
            </a:endParaRPr>
          </a:p>
        </p:txBody>
      </p:sp>
      <p:sp>
        <p:nvSpPr>
          <p:cNvPr id="7" name="TextBox 6">
            <a:extLst>
              <a:ext uri="{FF2B5EF4-FFF2-40B4-BE49-F238E27FC236}">
                <a16:creationId xmlns:a16="http://schemas.microsoft.com/office/drawing/2014/main" id="{61692A7A-BD9E-134B-B4DC-C9606723FDB6}"/>
              </a:ext>
            </a:extLst>
          </p:cNvPr>
          <p:cNvSpPr txBox="1"/>
          <p:nvPr/>
        </p:nvSpPr>
        <p:spPr>
          <a:xfrm>
            <a:off x="1016843" y="1248681"/>
            <a:ext cx="3498244" cy="2790316"/>
          </a:xfrm>
          <a:prstGeom prst="rect">
            <a:avLst/>
          </a:prstGeom>
          <a:noFill/>
        </p:spPr>
        <p:txBody>
          <a:bodyPr wrap="square" rtlCol="0">
            <a:spAutoFit/>
          </a:bodyPr>
          <a:lstStyle/>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Our strategy involves integrating AI</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 algorithms to enable predictive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maintenance and optimization of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energy storage systems, including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batteries and capacitors. Machine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learning models are deployed to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assess the health of the energy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storage infrastructure, allowing for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proactive scheduling of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maintenance activities.</a:t>
            </a:r>
            <a:endParaRPr lang="en-IN" dirty="0">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9" name="Picture 8">
            <a:extLst>
              <a:ext uri="{FF2B5EF4-FFF2-40B4-BE49-F238E27FC236}">
                <a16:creationId xmlns:a16="http://schemas.microsoft.com/office/drawing/2014/main" id="{02D69108-6C26-9F02-55C4-81916EEB44EE}"/>
              </a:ext>
            </a:extLst>
          </p:cNvPr>
          <p:cNvPicPr>
            <a:picLocks noChangeAspect="1"/>
          </p:cNvPicPr>
          <p:nvPr/>
        </p:nvPicPr>
        <p:blipFill>
          <a:blip r:embed="rId3"/>
          <a:stretch>
            <a:fillRect/>
          </a:stretch>
        </p:blipFill>
        <p:spPr>
          <a:xfrm>
            <a:off x="4788269" y="1434322"/>
            <a:ext cx="3585510" cy="20168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4" name="TextBox 3">
            <a:extLst>
              <a:ext uri="{FF2B5EF4-FFF2-40B4-BE49-F238E27FC236}">
                <a16:creationId xmlns:a16="http://schemas.microsoft.com/office/drawing/2014/main" id="{4F39C758-A90B-3BDC-2864-23F8A96736E1}"/>
              </a:ext>
            </a:extLst>
          </p:cNvPr>
          <p:cNvSpPr txBox="1"/>
          <p:nvPr/>
        </p:nvSpPr>
        <p:spPr>
          <a:xfrm>
            <a:off x="4195207" y="622248"/>
            <a:ext cx="4416438" cy="3600986"/>
          </a:xfrm>
          <a:prstGeom prst="rect">
            <a:avLst/>
          </a:prstGeom>
          <a:noFill/>
        </p:spPr>
        <p:txBody>
          <a:bodyPr wrap="square" rtlCol="0">
            <a:spAutoFit/>
          </a:bodyPr>
          <a:lstStyle/>
          <a:p>
            <a:r>
              <a:rPr lang="en-US" sz="1200" dirty="0"/>
              <a:t>Plots analysis:</a:t>
            </a:r>
          </a:p>
          <a:p>
            <a:endParaRPr lang="en-US" sz="1200" dirty="0"/>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Energy Storage Health Evaluation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Analyzing the health of energy storage systems (e.g., batteries, capacitors) in a smart city.</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Utilizing machine learning models to predict and assess the health of energy storage infrastructure.</a:t>
            </a: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Proactive Maintenance Planning</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Offering insights into the proactive scheduling of maintenance activities for energy storage systems based on predictive models.</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Assessing the accuracy of predictions through MSE and MAE metrics.</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Visualizing Predictions</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Visual representation of actual vs. predicted green energy storage health, aiding in the interpretation of model performance.</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4">
            <a:extLst>
              <a:ext uri="{FF2B5EF4-FFF2-40B4-BE49-F238E27FC236}">
                <a16:creationId xmlns:a16="http://schemas.microsoft.com/office/drawing/2014/main" id="{F71B7615-B100-A0C9-5180-63012B3F445E}"/>
              </a:ext>
            </a:extLst>
          </p:cNvPr>
          <p:cNvPicPr>
            <a:picLocks noChangeAspect="1"/>
          </p:cNvPicPr>
          <p:nvPr/>
        </p:nvPicPr>
        <p:blipFill>
          <a:blip r:embed="rId3"/>
          <a:stretch>
            <a:fillRect/>
          </a:stretch>
        </p:blipFill>
        <p:spPr>
          <a:xfrm>
            <a:off x="761877" y="1226425"/>
            <a:ext cx="3506591" cy="2629943"/>
          </a:xfrm>
          <a:prstGeom prst="rect">
            <a:avLst/>
          </a:prstGeom>
        </p:spPr>
      </p:pic>
    </p:spTree>
    <p:extLst>
      <p:ext uri="{BB962C8B-B14F-4D97-AF65-F5344CB8AC3E}">
        <p14:creationId xmlns:p14="http://schemas.microsoft.com/office/powerpoint/2010/main" val="345285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0" name="Google Shape;190;p2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11;p21">
            <a:extLst>
              <a:ext uri="{FF2B5EF4-FFF2-40B4-BE49-F238E27FC236}">
                <a16:creationId xmlns:a16="http://schemas.microsoft.com/office/drawing/2014/main" id="{9BD37F23-3EB3-3F99-F29F-5BA18D7F518C}"/>
              </a:ext>
            </a:extLst>
          </p:cNvPr>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hangingPunct="0">
              <a:lnSpc>
                <a:spcPts val="1050"/>
              </a:lnSpc>
            </a:pPr>
            <a:r>
              <a:rPr lang="en-US" sz="1800" dirty="0">
                <a:effectLst/>
                <a:latin typeface="Times New Roman" panose="02020603050405020304" pitchFamily="18" charset="0"/>
                <a:ea typeface="MS Mincho" panose="02020609040205080304" pitchFamily="49" charset="-128"/>
              </a:rPr>
              <a:t>D. Demand-Side Management:</a:t>
            </a:r>
            <a:endParaRPr lang="en-IN" sz="1800" dirty="0">
              <a:effectLst/>
              <a:latin typeface="Times New Roman" panose="02020603050405020304" pitchFamily="18" charset="0"/>
              <a:ea typeface="MS Mincho" panose="02020609040205080304" pitchFamily="49" charset="-128"/>
            </a:endParaRPr>
          </a:p>
        </p:txBody>
      </p:sp>
      <p:sp>
        <p:nvSpPr>
          <p:cNvPr id="7" name="TextBox 6">
            <a:extLst>
              <a:ext uri="{FF2B5EF4-FFF2-40B4-BE49-F238E27FC236}">
                <a16:creationId xmlns:a16="http://schemas.microsoft.com/office/drawing/2014/main" id="{61692A7A-BD9E-134B-B4DC-C9606723FDB6}"/>
              </a:ext>
            </a:extLst>
          </p:cNvPr>
          <p:cNvSpPr txBox="1"/>
          <p:nvPr/>
        </p:nvSpPr>
        <p:spPr>
          <a:xfrm>
            <a:off x="4887642" y="982410"/>
            <a:ext cx="3498244" cy="3072444"/>
          </a:xfrm>
          <a:prstGeom prst="rect">
            <a:avLst/>
          </a:prstGeom>
          <a:noFill/>
        </p:spPr>
        <p:txBody>
          <a:bodyPr wrap="square" rtlCol="0">
            <a:spAutoFit/>
          </a:bodyPr>
          <a:lstStyle/>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Our approach integrates AI-based</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 demand-response systems to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actively engage with end-users,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fostering energy-efficient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practices. Through the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implementation of smart grid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technologies, we dynamically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adjust energy consumption in real-</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time, effectively minimizing overall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energy usage, especially during </a:t>
            </a:r>
          </a:p>
          <a:p>
            <a:pPr indent="128270" hangingPunct="0">
              <a:lnSpc>
                <a:spcPts val="1050"/>
              </a:lnSpc>
            </a:pP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hangingPunct="0">
              <a:lnSpc>
                <a:spcPts val="1050"/>
              </a:lnSpc>
            </a:pPr>
            <a:r>
              <a:rPr lang="en-US" dirty="0">
                <a:effectLst/>
                <a:latin typeface="Open Sans Light" panose="020B0306030504020204" pitchFamily="34" charset="0"/>
                <a:ea typeface="Open Sans Light" panose="020B0306030504020204" pitchFamily="34" charset="0"/>
                <a:cs typeface="Open Sans Light" panose="020B0306030504020204" pitchFamily="34" charset="0"/>
              </a:rPr>
              <a:t>peak periods.</a:t>
            </a:r>
            <a:endParaRPr lang="en-IN" dirty="0">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a:extLst>
              <a:ext uri="{FF2B5EF4-FFF2-40B4-BE49-F238E27FC236}">
                <a16:creationId xmlns:a16="http://schemas.microsoft.com/office/drawing/2014/main" id="{FC512F88-0914-9A7A-C190-547E71132347}"/>
              </a:ext>
            </a:extLst>
          </p:cNvPr>
          <p:cNvPicPr>
            <a:picLocks noChangeAspect="1"/>
          </p:cNvPicPr>
          <p:nvPr/>
        </p:nvPicPr>
        <p:blipFill>
          <a:blip r:embed="rId3"/>
          <a:stretch>
            <a:fillRect/>
          </a:stretch>
        </p:blipFill>
        <p:spPr>
          <a:xfrm>
            <a:off x="464370" y="1528985"/>
            <a:ext cx="4423272" cy="1897169"/>
          </a:xfrm>
          <a:prstGeom prst="rect">
            <a:avLst/>
          </a:prstGeom>
        </p:spPr>
      </p:pic>
    </p:spTree>
    <p:extLst>
      <p:ext uri="{BB962C8B-B14F-4D97-AF65-F5344CB8AC3E}">
        <p14:creationId xmlns:p14="http://schemas.microsoft.com/office/powerpoint/2010/main" val="4051721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 name="TextBox 3">
            <a:extLst>
              <a:ext uri="{FF2B5EF4-FFF2-40B4-BE49-F238E27FC236}">
                <a16:creationId xmlns:a16="http://schemas.microsoft.com/office/drawing/2014/main" id="{4F39C758-A90B-3BDC-2864-23F8A96736E1}"/>
              </a:ext>
            </a:extLst>
          </p:cNvPr>
          <p:cNvSpPr txBox="1"/>
          <p:nvPr/>
        </p:nvSpPr>
        <p:spPr>
          <a:xfrm>
            <a:off x="657564" y="607071"/>
            <a:ext cx="4416438" cy="3231654"/>
          </a:xfrm>
          <a:prstGeom prst="rect">
            <a:avLst/>
          </a:prstGeom>
          <a:noFill/>
        </p:spPr>
        <p:txBody>
          <a:bodyPr wrap="square" rtlCol="0">
            <a:spAutoFit/>
          </a:bodyPr>
          <a:lstStyle/>
          <a:p>
            <a:r>
              <a:rPr lang="en-US" sz="1200" dirty="0"/>
              <a:t>Plots analysis:</a:t>
            </a:r>
          </a:p>
          <a:p>
            <a:endParaRPr lang="en-US" sz="1200" dirty="0"/>
          </a:p>
          <a:p>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Energy Consumption Prediction in Demand-Side Management</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Assessing the model's capability to predict green energy consumption in demand-side management scenarios.</a:t>
            </a: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r>
              <a:rPr lang="en-US" sz="1200" dirty="0">
                <a:latin typeface="Open Sans Light" panose="020B0306030504020204" pitchFamily="34" charset="0"/>
                <a:ea typeface="Open Sans Light" panose="020B0306030504020204" pitchFamily="34" charset="0"/>
                <a:cs typeface="Open Sans Light" panose="020B0306030504020204" pitchFamily="34" charset="0"/>
              </a:rPr>
              <a:t>Utilizing MSE and MAE metrics to gauge the accuracy of predictions.</a:t>
            </a: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Understanding Demand Response Impact</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Analyzing the impact of demand response systems on energy consumption patterns.</a:t>
            </a: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r>
              <a:rPr lang="en-US" sz="1200" dirty="0">
                <a:latin typeface="Open Sans Light" panose="020B0306030504020204" pitchFamily="34" charset="0"/>
                <a:ea typeface="Open Sans Light" panose="020B0306030504020204" pitchFamily="34" charset="0"/>
                <a:cs typeface="Open Sans Light" panose="020B0306030504020204" pitchFamily="34" charset="0"/>
              </a:rPr>
              <a:t>Visualizing the scatter plot of actual vs. predicted energy consumption demand in demand-side management scenarios.</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a:extLst>
              <a:ext uri="{FF2B5EF4-FFF2-40B4-BE49-F238E27FC236}">
                <a16:creationId xmlns:a16="http://schemas.microsoft.com/office/drawing/2014/main" id="{6A9BD478-E19E-96AC-95B1-E425E2FF404B}"/>
              </a:ext>
            </a:extLst>
          </p:cNvPr>
          <p:cNvPicPr>
            <a:picLocks noChangeAspect="1"/>
          </p:cNvPicPr>
          <p:nvPr/>
        </p:nvPicPr>
        <p:blipFill>
          <a:blip r:embed="rId3"/>
          <a:stretch>
            <a:fillRect/>
          </a:stretch>
        </p:blipFill>
        <p:spPr>
          <a:xfrm>
            <a:off x="5289103" y="1235633"/>
            <a:ext cx="3135266" cy="2351450"/>
          </a:xfrm>
          <a:prstGeom prst="rect">
            <a:avLst/>
          </a:prstGeom>
        </p:spPr>
      </p:pic>
    </p:spTree>
    <p:extLst>
      <p:ext uri="{BB962C8B-B14F-4D97-AF65-F5344CB8AC3E}">
        <p14:creationId xmlns:p14="http://schemas.microsoft.com/office/powerpoint/2010/main" val="1362400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ctrTitle" idx="4294967295"/>
          </p:nvPr>
        </p:nvSpPr>
        <p:spPr>
          <a:xfrm>
            <a:off x="1628475" y="2209248"/>
            <a:ext cx="58869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sz="4000" dirty="0"/>
              <a:t>Model Evaluation Metrics</a:t>
            </a:r>
            <a:endParaRPr sz="4000" dirty="0"/>
          </a:p>
        </p:txBody>
      </p:sp>
      <p:sp>
        <p:nvSpPr>
          <p:cNvPr id="119" name="Google Shape;119;p22"/>
          <p:cNvSpPr txBox="1">
            <a:spLocks noGrp="1"/>
          </p:cNvSpPr>
          <p:nvPr>
            <p:ph type="subTitle" idx="4294967295"/>
          </p:nvPr>
        </p:nvSpPr>
        <p:spPr>
          <a:xfrm>
            <a:off x="1628475" y="3546337"/>
            <a:ext cx="58869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dirty="0"/>
              <a:t>Evaluating the Success of Our AI-Driven Model</a:t>
            </a:r>
            <a:endParaRPr dirty="0"/>
          </a:p>
        </p:txBody>
      </p:sp>
      <p:sp>
        <p:nvSpPr>
          <p:cNvPr id="120" name="Google Shape;120;p22"/>
          <p:cNvSpPr/>
          <p:nvPr/>
        </p:nvSpPr>
        <p:spPr>
          <a:xfrm>
            <a:off x="4748202" y="1962597"/>
            <a:ext cx="195774" cy="1869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22"/>
          <p:cNvGrpSpPr/>
          <p:nvPr/>
        </p:nvGrpSpPr>
        <p:grpSpPr>
          <a:xfrm>
            <a:off x="4505213" y="912842"/>
            <a:ext cx="838737" cy="838952"/>
            <a:chOff x="6654650" y="3665275"/>
            <a:chExt cx="409100" cy="409125"/>
          </a:xfrm>
        </p:grpSpPr>
        <p:sp>
          <p:nvSpPr>
            <p:cNvPr id="122" name="Google Shape;122;p22"/>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22"/>
          <p:cNvGrpSpPr/>
          <p:nvPr/>
        </p:nvGrpSpPr>
        <p:grpSpPr>
          <a:xfrm rot="1056959">
            <a:off x="3696844" y="1572416"/>
            <a:ext cx="554133" cy="554193"/>
            <a:chOff x="570875" y="4322250"/>
            <a:chExt cx="443300" cy="443325"/>
          </a:xfrm>
        </p:grpSpPr>
        <p:sp>
          <p:nvSpPr>
            <p:cNvPr id="125" name="Google Shape;125;p22"/>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2"/>
          <p:cNvSpPr/>
          <p:nvPr/>
        </p:nvSpPr>
        <p:spPr>
          <a:xfrm rot="2466699">
            <a:off x="3759072" y="1075454"/>
            <a:ext cx="272004" cy="2597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rot="-1609366">
            <a:off x="4156871" y="1238872"/>
            <a:ext cx="195747" cy="1869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rot="2926172">
            <a:off x="5343754" y="1386941"/>
            <a:ext cx="146594" cy="13997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rot="-1609329">
            <a:off x="4733723" y="449250"/>
            <a:ext cx="132067" cy="1261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14941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body" idx="1"/>
          </p:nvPr>
        </p:nvSpPr>
        <p:spPr>
          <a:xfrm>
            <a:off x="890700" y="1200150"/>
            <a:ext cx="3502200" cy="27339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Mean Squared Error (MSE):</a:t>
            </a:r>
          </a:p>
          <a:p>
            <a:pPr marL="0" lvl="0" indent="0" algn="ctr" rtl="0">
              <a:spcBef>
                <a:spcPts val="600"/>
              </a:spcBef>
              <a:spcAft>
                <a:spcPts val="0"/>
              </a:spcAft>
              <a:buNone/>
            </a:pPr>
            <a:r>
              <a:rPr lang="en-US" dirty="0">
                <a:latin typeface="Open Sans Light" panose="020B0306030504020204" pitchFamily="34" charset="0"/>
                <a:ea typeface="Open Sans Light" panose="020B0306030504020204" pitchFamily="34" charset="0"/>
                <a:cs typeface="Open Sans Light" panose="020B0306030504020204" pitchFamily="34" charset="0"/>
              </a:rPr>
              <a:t>(Minimizing prediction errors)</a:t>
            </a:r>
          </a:p>
          <a:p>
            <a:pPr marL="0" lvl="0" indent="0" algn="ctr" rtl="0">
              <a:spcBef>
                <a:spcPts val="600"/>
              </a:spcBef>
              <a:spcAft>
                <a:spcPts val="0"/>
              </a:spcAft>
              <a:buNone/>
            </a:pPr>
            <a:r>
              <a:rPr lang="en-US" b="1" dirty="0">
                <a:latin typeface="Open Sans Light" panose="020B0306030504020204" pitchFamily="34" charset="0"/>
                <a:ea typeface="Open Sans Light" panose="020B0306030504020204" pitchFamily="34" charset="0"/>
                <a:cs typeface="Open Sans Light" panose="020B0306030504020204" pitchFamily="34" charset="0"/>
              </a:rPr>
              <a:t> </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MSE measures the average squared difference between actual and predicted values. It's a common regression metric; lower MSE values indicate more accurate predictions.</a:t>
            </a:r>
            <a:endParaRPr sz="14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9" name="Google Shape;139;p23"/>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Essentials for AI model test accuracy</a:t>
            </a:r>
            <a:endParaRPr dirty="0"/>
          </a:p>
        </p:txBody>
      </p:sp>
      <p:sp>
        <p:nvSpPr>
          <p:cNvPr id="140" name="Google Shape;140;p23"/>
          <p:cNvSpPr txBox="1">
            <a:spLocks noGrp="1"/>
          </p:cNvSpPr>
          <p:nvPr>
            <p:ph type="body" idx="2"/>
          </p:nvPr>
        </p:nvSpPr>
        <p:spPr>
          <a:xfrm>
            <a:off x="4751000" y="1200150"/>
            <a:ext cx="3502200" cy="27339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b="1" dirty="0"/>
              <a:t>Accuracy Score:</a:t>
            </a:r>
          </a:p>
          <a:p>
            <a:pPr marL="0" lvl="0" indent="0" algn="ctr" rtl="0">
              <a:spcBef>
                <a:spcPts val="600"/>
              </a:spcBef>
              <a:spcAft>
                <a:spcPts val="0"/>
              </a:spcAft>
              <a:buNone/>
            </a:pPr>
            <a:r>
              <a:rPr lang="en-IN" dirty="0"/>
              <a:t>(Assessing overall correctness)</a:t>
            </a:r>
            <a:endParaRPr dirty="0"/>
          </a:p>
          <a:p>
            <a:pPr marL="0" lvl="0" indent="0" algn="ctr" rtl="0">
              <a:spcBef>
                <a:spcPts val="600"/>
              </a:spcBef>
              <a:spcAft>
                <a:spcPts val="0"/>
              </a:spcAft>
              <a:buNone/>
            </a:pPr>
            <a:r>
              <a:rPr lang="en-US" sz="1400" dirty="0"/>
              <a:t>Accuracy calculates the ratio of correctly predicted instances to the total instances. It's a straightforward metric for classification problems, but it can be influenced by imbalanced datasets.</a:t>
            </a:r>
            <a:endParaRPr sz="1400" dirty="0"/>
          </a:p>
        </p:txBody>
      </p:sp>
      <p:sp>
        <p:nvSpPr>
          <p:cNvPr id="141" name="Google Shape;141;p2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55892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Essentials for AI model test accuracy</a:t>
            </a:r>
            <a:endParaRPr dirty="0"/>
          </a:p>
        </p:txBody>
      </p:sp>
      <p:sp>
        <p:nvSpPr>
          <p:cNvPr id="147" name="Google Shape;147;p24"/>
          <p:cNvSpPr txBox="1">
            <a:spLocks noGrp="1"/>
          </p:cNvSpPr>
          <p:nvPr>
            <p:ph type="body" idx="1"/>
          </p:nvPr>
        </p:nvSpPr>
        <p:spPr>
          <a:xfrm>
            <a:off x="890700" y="1200150"/>
            <a:ext cx="2299500" cy="2742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b="1" dirty="0"/>
              <a:t>Precision and Recall:</a:t>
            </a:r>
          </a:p>
          <a:p>
            <a:pPr marL="0" lvl="0" indent="0" algn="ctr" rtl="0">
              <a:spcBef>
                <a:spcPts val="600"/>
              </a:spcBef>
              <a:spcAft>
                <a:spcPts val="0"/>
              </a:spcAft>
              <a:buNone/>
            </a:pPr>
            <a:r>
              <a:rPr lang="en-IN" dirty="0"/>
              <a:t>(Balancing false positives and false negatives) </a:t>
            </a:r>
          </a:p>
          <a:p>
            <a:pPr marL="0" lvl="0" indent="0" algn="ctr" rtl="0">
              <a:spcBef>
                <a:spcPts val="600"/>
              </a:spcBef>
              <a:spcAft>
                <a:spcPts val="0"/>
              </a:spcAft>
              <a:buNone/>
            </a:pPr>
            <a:r>
              <a:rPr lang="en-US" sz="1200" dirty="0"/>
              <a:t>Measures the accuracy of positive predictions. It's the ratio of true positives to the sum of true positives and false positives.</a:t>
            </a:r>
            <a:endParaRPr sz="1200" dirty="0"/>
          </a:p>
        </p:txBody>
      </p:sp>
      <p:sp>
        <p:nvSpPr>
          <p:cNvPr id="148" name="Google Shape;148;p24"/>
          <p:cNvSpPr txBox="1">
            <a:spLocks noGrp="1"/>
          </p:cNvSpPr>
          <p:nvPr>
            <p:ph type="body" idx="2"/>
          </p:nvPr>
        </p:nvSpPr>
        <p:spPr>
          <a:xfrm>
            <a:off x="3390025" y="1200150"/>
            <a:ext cx="2299500" cy="2742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b="1" dirty="0"/>
              <a:t>F1 Score:</a:t>
            </a:r>
          </a:p>
          <a:p>
            <a:pPr marL="0" lvl="0" indent="0" algn="ctr" rtl="0">
              <a:spcBef>
                <a:spcPts val="600"/>
              </a:spcBef>
              <a:spcAft>
                <a:spcPts val="0"/>
              </a:spcAft>
              <a:buNone/>
            </a:pPr>
            <a:r>
              <a:rPr lang="en-IN" dirty="0"/>
              <a:t>(Harmonizing precision and recall)</a:t>
            </a:r>
            <a:endParaRPr dirty="0"/>
          </a:p>
          <a:p>
            <a:pPr marL="0" lvl="0" indent="0" algn="ctr" rtl="0">
              <a:spcBef>
                <a:spcPts val="600"/>
              </a:spcBef>
              <a:spcAft>
                <a:spcPts val="0"/>
              </a:spcAft>
              <a:buNone/>
            </a:pPr>
            <a:r>
              <a:rPr lang="en-US" sz="1200" dirty="0"/>
              <a:t>F1 Score is the harmonic mean of precision and recall. It provides a balanced evaluation, especially useful when there is an uneven class distribution.</a:t>
            </a:r>
            <a:endParaRPr sz="1200" dirty="0"/>
          </a:p>
        </p:txBody>
      </p:sp>
      <p:sp>
        <p:nvSpPr>
          <p:cNvPr id="149" name="Google Shape;149;p24"/>
          <p:cNvSpPr txBox="1">
            <a:spLocks noGrp="1"/>
          </p:cNvSpPr>
          <p:nvPr>
            <p:ph type="body" idx="3"/>
          </p:nvPr>
        </p:nvSpPr>
        <p:spPr>
          <a:xfrm>
            <a:off x="5889349" y="1200150"/>
            <a:ext cx="2299500" cy="27420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b="1" dirty="0"/>
              <a:t>ROC-AUC:</a:t>
            </a:r>
          </a:p>
          <a:p>
            <a:pPr marL="0" lvl="0" indent="0" algn="ctr" rtl="0">
              <a:spcBef>
                <a:spcPts val="600"/>
              </a:spcBef>
              <a:spcAft>
                <a:spcPts val="0"/>
              </a:spcAft>
              <a:buNone/>
            </a:pPr>
            <a:r>
              <a:rPr lang="en-IN" dirty="0"/>
              <a:t>(</a:t>
            </a:r>
            <a:r>
              <a:rPr lang="en-US" dirty="0"/>
              <a:t>Assessing model's ability to distinguish between classes</a:t>
            </a:r>
            <a:r>
              <a:rPr lang="en-IN" dirty="0"/>
              <a:t>)</a:t>
            </a:r>
            <a:endParaRPr dirty="0"/>
          </a:p>
          <a:p>
            <a:pPr marL="0" lvl="0" indent="0" algn="ctr" rtl="0">
              <a:spcBef>
                <a:spcPts val="600"/>
              </a:spcBef>
              <a:spcAft>
                <a:spcPts val="0"/>
              </a:spcAft>
              <a:buNone/>
            </a:pPr>
            <a:r>
              <a:rPr lang="en-US" sz="1200" dirty="0"/>
              <a:t>ROC-AUC evaluates the trade-off between true positive rate (sensitivity) and false positive rate. A higher AUC suggests a better ability to distinguish between classes</a:t>
            </a:r>
            <a:r>
              <a:rPr lang="en" sz="1200" dirty="0"/>
              <a:t>. </a:t>
            </a:r>
            <a:endParaRPr sz="1200" dirty="0"/>
          </a:p>
          <a:p>
            <a:pPr marL="0" lvl="0" indent="0" algn="l" rtl="0">
              <a:spcBef>
                <a:spcPts val="600"/>
              </a:spcBef>
              <a:spcAft>
                <a:spcPts val="0"/>
              </a:spcAft>
              <a:buNone/>
            </a:pPr>
            <a:endParaRPr dirty="0"/>
          </a:p>
        </p:txBody>
      </p:sp>
      <p:sp>
        <p:nvSpPr>
          <p:cNvPr id="150" name="Google Shape;150;p2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dirty="0"/>
          </a:p>
        </p:txBody>
      </p:sp>
    </p:spTree>
    <p:extLst>
      <p:ext uri="{BB962C8B-B14F-4D97-AF65-F5344CB8AC3E}">
        <p14:creationId xmlns:p14="http://schemas.microsoft.com/office/powerpoint/2010/main" val="384521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7548C-EA49-B0EF-FF50-5D66C886AA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8" name="Picture 7">
            <a:extLst>
              <a:ext uri="{FF2B5EF4-FFF2-40B4-BE49-F238E27FC236}">
                <a16:creationId xmlns:a16="http://schemas.microsoft.com/office/drawing/2014/main" id="{336301A3-65E7-C294-443A-A42BA6FBA73F}"/>
              </a:ext>
            </a:extLst>
          </p:cNvPr>
          <p:cNvPicPr>
            <a:picLocks noChangeAspect="1"/>
          </p:cNvPicPr>
          <p:nvPr/>
        </p:nvPicPr>
        <p:blipFill>
          <a:blip r:embed="rId2"/>
          <a:stretch>
            <a:fillRect/>
          </a:stretch>
        </p:blipFill>
        <p:spPr>
          <a:xfrm>
            <a:off x="5045849" y="1166761"/>
            <a:ext cx="2409867" cy="2409867"/>
          </a:xfrm>
          <a:prstGeom prst="rect">
            <a:avLst/>
          </a:prstGeom>
        </p:spPr>
      </p:pic>
      <p:sp>
        <p:nvSpPr>
          <p:cNvPr id="10" name="TextBox 9">
            <a:extLst>
              <a:ext uri="{FF2B5EF4-FFF2-40B4-BE49-F238E27FC236}">
                <a16:creationId xmlns:a16="http://schemas.microsoft.com/office/drawing/2014/main" id="{DE5A4968-D3E3-809A-45F0-05D8C10E244F}"/>
              </a:ext>
            </a:extLst>
          </p:cNvPr>
          <p:cNvSpPr txBox="1"/>
          <p:nvPr/>
        </p:nvSpPr>
        <p:spPr>
          <a:xfrm>
            <a:off x="469803" y="2171640"/>
            <a:ext cx="4576046" cy="400110"/>
          </a:xfrm>
          <a:prstGeom prst="rect">
            <a:avLst/>
          </a:prstGeom>
          <a:noFill/>
        </p:spPr>
        <p:txBody>
          <a:bodyPr wrap="square">
            <a:spAutoFit/>
          </a:bodyPr>
          <a:lstStyle/>
          <a:p>
            <a:pPr marL="0" lvl="0" indent="0" algn="ctr" rtl="0">
              <a:spcBef>
                <a:spcPts val="600"/>
              </a:spcBef>
              <a:spcAft>
                <a:spcPts val="0"/>
              </a:spcAft>
              <a:buNone/>
            </a:pPr>
            <a:r>
              <a:rPr lang="en-IN" sz="2000" b="1" dirty="0">
                <a:latin typeface="Open Sans" panose="020B0606030504020204" pitchFamily="34" charset="0"/>
                <a:ea typeface="Open Sans" panose="020B0606030504020204" pitchFamily="34" charset="0"/>
                <a:cs typeface="Open Sans" panose="020B0606030504020204" pitchFamily="34" charset="0"/>
              </a:rPr>
              <a:t>DEMO TIME</a:t>
            </a:r>
            <a:endParaRPr lang="en-IN"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63084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548700"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INTRODUCTION</a:t>
            </a:r>
            <a:endParaRPr dirty="0"/>
          </a:p>
        </p:txBody>
      </p:sp>
      <p:sp>
        <p:nvSpPr>
          <p:cNvPr id="83" name="Google Shape;83;p17"/>
          <p:cNvSpPr txBox="1">
            <a:spLocks noGrp="1"/>
          </p:cNvSpPr>
          <p:nvPr>
            <p:ph type="body" idx="2"/>
          </p:nvPr>
        </p:nvSpPr>
        <p:spPr>
          <a:xfrm>
            <a:off x="4747206" y="1024317"/>
            <a:ext cx="3502200" cy="159996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100" b="1" dirty="0"/>
              <a:t>Transformative Impact:</a:t>
            </a:r>
          </a:p>
          <a:p>
            <a:pPr marL="0" lvl="0" indent="0" algn="ctr" rtl="0">
              <a:spcBef>
                <a:spcPts val="600"/>
              </a:spcBef>
              <a:spcAft>
                <a:spcPts val="0"/>
              </a:spcAft>
              <a:buNone/>
            </a:pPr>
            <a:r>
              <a:rPr lang="en-US" sz="1100" b="1" dirty="0"/>
              <a:t>Advancements in technology have redefined the urban landscape, introducing a spectrum of possibilities for efficiency, sustainability, and citizen well-being. Smart cities leverage innovation to tackle complex challenges and create seamless, intelligent environments.</a:t>
            </a:r>
            <a:endParaRPr sz="1200" b="1" dirty="0"/>
          </a:p>
        </p:txBody>
      </p:sp>
      <p:sp>
        <p:nvSpPr>
          <p:cNvPr id="84" name="Google Shape;84;p17"/>
          <p:cNvSpPr txBox="1">
            <a:spLocks noGrp="1"/>
          </p:cNvSpPr>
          <p:nvPr>
            <p:ph type="body" idx="1"/>
          </p:nvPr>
        </p:nvSpPr>
        <p:spPr>
          <a:xfrm>
            <a:off x="860347" y="1065931"/>
            <a:ext cx="3502200" cy="1554432"/>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r>
              <a:rPr lang="en-US" sz="1100" b="1" dirty="0"/>
              <a:t>Urban Evolution:</a:t>
            </a:r>
          </a:p>
          <a:p>
            <a:pPr marL="0" lvl="0" indent="0" algn="ctr" rtl="0">
              <a:spcBef>
                <a:spcPts val="600"/>
              </a:spcBef>
              <a:spcAft>
                <a:spcPts val="0"/>
              </a:spcAft>
              <a:buClr>
                <a:schemeClr val="dk1"/>
              </a:buClr>
              <a:buSzPts val="1100"/>
              <a:buFont typeface="Arial"/>
              <a:buNone/>
            </a:pPr>
            <a:r>
              <a:rPr lang="en-US" sz="1100" b="1" dirty="0"/>
              <a:t>Cities have evolved into dynamic ecosystems where technology intertwines with our daily lives. The rise of smart cities marks a transformative era, where connectivity and data converge to enhance urban living.</a:t>
            </a:r>
            <a:endParaRPr sz="1100" dirty="0"/>
          </a:p>
        </p:txBody>
      </p:sp>
      <p:sp>
        <p:nvSpPr>
          <p:cNvPr id="86" name="Google Shape;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4" name="TextBox 3">
            <a:extLst>
              <a:ext uri="{FF2B5EF4-FFF2-40B4-BE49-F238E27FC236}">
                <a16:creationId xmlns:a16="http://schemas.microsoft.com/office/drawing/2014/main" id="{F34B3241-2377-9A21-1035-9390D6930C96}"/>
              </a:ext>
            </a:extLst>
          </p:cNvPr>
          <p:cNvSpPr txBox="1"/>
          <p:nvPr/>
        </p:nvSpPr>
        <p:spPr>
          <a:xfrm>
            <a:off x="1217935" y="2515555"/>
            <a:ext cx="6708129" cy="1169551"/>
          </a:xfrm>
          <a:prstGeom prst="rect">
            <a:avLst/>
          </a:prstGeom>
          <a:noFill/>
        </p:spPr>
        <p:txBody>
          <a:bodyPr wrap="square" rtlCol="0">
            <a:spAutoFit/>
          </a:bodyPr>
          <a:lstStyle/>
          <a:p>
            <a:pPr algn="ctr"/>
            <a:r>
              <a:rPr lang="en-US" b="1" dirty="0">
                <a:latin typeface="Open Sans Light" panose="020B0306030504020204" pitchFamily="34" charset="0"/>
                <a:ea typeface="Open Sans Light" panose="020B0306030504020204" pitchFamily="34" charset="0"/>
                <a:cs typeface="Open Sans Light" panose="020B0306030504020204" pitchFamily="34" charset="0"/>
              </a:rPr>
              <a:t>Green Energy Optimization:</a:t>
            </a:r>
          </a:p>
          <a:p>
            <a:pPr algn="ctr"/>
            <a:r>
              <a:rPr lang="en-US" b="1" dirty="0">
                <a:latin typeface="Open Sans Light" panose="020B0306030504020204" pitchFamily="34" charset="0"/>
                <a:ea typeface="Open Sans Light" panose="020B0306030504020204" pitchFamily="34" charset="0"/>
                <a:cs typeface="Open Sans Light" panose="020B0306030504020204" pitchFamily="34" charset="0"/>
              </a:rPr>
              <a:t>At the heart of urban transformation lies the imperative to optimize energy usage. This presentation delves into the innovative use of Artificial Intelligence (AI) to elevate sustainability, reduce carbon emissions, and enhance energy efficiency in smart cities.</a:t>
            </a:r>
            <a:endParaRPr lang="en-IN" b="1"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5" name="Google Shape;235;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 name="Google Shape;196;p29">
            <a:extLst>
              <a:ext uri="{FF2B5EF4-FFF2-40B4-BE49-F238E27FC236}">
                <a16:creationId xmlns:a16="http://schemas.microsoft.com/office/drawing/2014/main" id="{252BB6C3-E5CF-F8E3-1A8C-FDCC6E47568B}"/>
              </a:ext>
            </a:extLst>
          </p:cNvPr>
          <p:cNvSpPr txBox="1">
            <a:spLocks/>
          </p:cNvSpPr>
          <p:nvPr/>
        </p:nvSpPr>
        <p:spPr>
          <a:xfrm>
            <a:off x="514725" y="225018"/>
            <a:ext cx="8046600" cy="438148"/>
          </a:xfrm>
          <a:prstGeom prst="rect">
            <a:avLst/>
          </a:prstGeom>
          <a:noFill/>
          <a:ln>
            <a:noFill/>
          </a:ln>
          <a:effectLst>
            <a:outerShdw blurRad="28575" dist="19050" dir="5400000" algn="bl" rotWithShape="0">
              <a:schemeClr val="dk1">
                <a:alpha val="10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1pPr>
            <a:lvl2pPr marR="0" lvl="1"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2pPr>
            <a:lvl3pPr marR="0" lvl="2"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3pPr>
            <a:lvl4pPr marR="0" lvl="3"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4pPr>
            <a:lvl5pPr marR="0" lvl="4"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5pPr>
            <a:lvl6pPr marR="0" lvl="5"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6pPr>
            <a:lvl7pPr marR="0" lvl="6"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7pPr>
            <a:lvl8pPr marR="0" lvl="7"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8pPr>
            <a:lvl9pPr marR="0" lvl="8" algn="ctr" rtl="0">
              <a:lnSpc>
                <a:spcPct val="90000"/>
              </a:lnSpc>
              <a:spcBef>
                <a:spcPts val="0"/>
              </a:spcBef>
              <a:spcAft>
                <a:spcPts val="0"/>
              </a:spcAft>
              <a:buClr>
                <a:schemeClr val="lt1"/>
              </a:buClr>
              <a:buSzPts val="2000"/>
              <a:buFont typeface="Lexend Deca"/>
              <a:buNone/>
              <a:defRPr sz="2000" b="1" i="0" u="none" strike="noStrike" cap="none">
                <a:solidFill>
                  <a:schemeClr val="lt1"/>
                </a:solidFill>
                <a:latin typeface="Lexend Deca"/>
                <a:ea typeface="Lexend Deca"/>
                <a:cs typeface="Lexend Deca"/>
                <a:sym typeface="Lexend Deca"/>
              </a:defRPr>
            </a:lvl9pPr>
          </a:lstStyle>
          <a:p>
            <a:r>
              <a:rPr lang="en-US"/>
              <a:t>Future plans and enhancements</a:t>
            </a:r>
            <a:endParaRPr lang="en-US" dirty="0"/>
          </a:p>
        </p:txBody>
      </p:sp>
      <p:sp>
        <p:nvSpPr>
          <p:cNvPr id="3" name="Google Shape;199;p29">
            <a:extLst>
              <a:ext uri="{FF2B5EF4-FFF2-40B4-BE49-F238E27FC236}">
                <a16:creationId xmlns:a16="http://schemas.microsoft.com/office/drawing/2014/main" id="{4E1361FB-B648-827F-499C-89664D5244ED}"/>
              </a:ext>
            </a:extLst>
          </p:cNvPr>
          <p:cNvSpPr txBox="1">
            <a:spLocks/>
          </p:cNvSpPr>
          <p:nvPr/>
        </p:nvSpPr>
        <p:spPr>
          <a:xfrm>
            <a:off x="678375" y="2175731"/>
            <a:ext cx="7719300" cy="27090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1pPr>
            <a:lvl2pPr marL="914400" marR="0" lvl="1"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2pPr>
            <a:lvl3pPr marL="1371600" marR="0" lvl="2"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3pPr>
            <a:lvl4pPr marL="1828800" marR="0" lvl="3"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4pPr>
            <a:lvl5pPr marL="2286000" marR="0" lvl="4"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5pPr>
            <a:lvl6pPr marL="2743200" marR="0" lvl="5"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6pPr>
            <a:lvl7pPr marL="3200400" marR="0" lvl="6"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7pPr>
            <a:lvl8pPr marL="3657600" marR="0" lvl="7"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8pPr>
            <a:lvl9pPr marL="4114800" marR="0" lvl="8" indent="-355600" algn="l" rtl="0">
              <a:lnSpc>
                <a:spcPct val="115000"/>
              </a:lnSpc>
              <a:spcBef>
                <a:spcPts val="0"/>
              </a:spcBef>
              <a:spcAft>
                <a:spcPts val="0"/>
              </a:spcAft>
              <a:buClr>
                <a:schemeClr val="accent2"/>
              </a:buClr>
              <a:buSzPts val="2000"/>
              <a:buFont typeface="Open Sans Light"/>
              <a:buChar char="■"/>
              <a:defRPr sz="2000" b="0" i="0" u="none" strike="noStrike" cap="none">
                <a:solidFill>
                  <a:schemeClr val="dk1"/>
                </a:solidFill>
                <a:latin typeface="Open Sans Light"/>
                <a:ea typeface="Open Sans Light"/>
                <a:cs typeface="Open Sans Light"/>
                <a:sym typeface="Open Sans Light"/>
              </a:defRPr>
            </a:lvl9pPr>
          </a:lstStyle>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1. Integration of Advanced AI Models</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2. Real-Time Data Integration</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3. Enhanced Demand-Side Management Strategies</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4. Cybersecurity Measures</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5. User-Friendly Interfaces for Stakeholders</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6. Multi-Objective Optimization</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7. Incorporation of External Factors</a:t>
            </a:r>
          </a:p>
          <a:p>
            <a:pPr marL="914400" lvl="2" indent="0">
              <a:spcBef>
                <a:spcPts val="600"/>
              </a:spcBef>
              <a:buFont typeface="Open Sans Light"/>
              <a:buNone/>
            </a:pPr>
            <a:r>
              <a:rPr lang="en-IN" sz="1200" b="1" dirty="0">
                <a:latin typeface="Open Sans" panose="020B0606030504020204" pitchFamily="34" charset="0"/>
                <a:ea typeface="Open Sans" panose="020B0606030504020204" pitchFamily="34" charset="0"/>
                <a:cs typeface="Open Sans" panose="020B0606030504020204" pitchFamily="34" charset="0"/>
              </a:rPr>
              <a:t>8. Continuous Monitoring and Feedback Loop</a:t>
            </a:r>
          </a:p>
        </p:txBody>
      </p:sp>
      <p:grpSp>
        <p:nvGrpSpPr>
          <p:cNvPr id="4" name="Google Shape;200;p29">
            <a:extLst>
              <a:ext uri="{FF2B5EF4-FFF2-40B4-BE49-F238E27FC236}">
                <a16:creationId xmlns:a16="http://schemas.microsoft.com/office/drawing/2014/main" id="{4C04EF64-3AD7-53AA-4BCD-2FF2F8A1CEE1}"/>
              </a:ext>
            </a:extLst>
          </p:cNvPr>
          <p:cNvGrpSpPr/>
          <p:nvPr/>
        </p:nvGrpSpPr>
        <p:grpSpPr>
          <a:xfrm>
            <a:off x="1167325" y="2114542"/>
            <a:ext cx="122400" cy="172783"/>
            <a:chOff x="1628475" y="1466017"/>
            <a:chExt cx="122400" cy="172783"/>
          </a:xfrm>
        </p:grpSpPr>
        <p:sp>
          <p:nvSpPr>
            <p:cNvPr id="5" name="Google Shape;201;p29">
              <a:extLst>
                <a:ext uri="{FF2B5EF4-FFF2-40B4-BE49-F238E27FC236}">
                  <a16:creationId xmlns:a16="http://schemas.microsoft.com/office/drawing/2014/main" id="{B2B345AD-7C6B-FED8-41E9-206D1B1F9E4E}"/>
                </a:ext>
              </a:extLst>
            </p:cNvPr>
            <p:cNvSpPr/>
            <p:nvPr/>
          </p:nvSpPr>
          <p:spPr>
            <a:xfrm>
              <a:off x="1628475" y="1595600"/>
              <a:ext cx="122400" cy="43200"/>
            </a:xfrm>
            <a:prstGeom prst="ellipse">
              <a:avLst/>
            </a:prstGeom>
            <a:solidFill>
              <a:srgbClr val="08153D">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202;p29">
              <a:extLst>
                <a:ext uri="{FF2B5EF4-FFF2-40B4-BE49-F238E27FC236}">
                  <a16:creationId xmlns:a16="http://schemas.microsoft.com/office/drawing/2014/main" id="{FBB9558B-9ED4-3AB8-3599-C9666018AA68}"/>
                </a:ext>
              </a:extLst>
            </p:cNvPr>
            <p:cNvCxnSpPr/>
            <p:nvPr/>
          </p:nvCxnSpPr>
          <p:spPr>
            <a:xfrm>
              <a:off x="1689675" y="1466017"/>
              <a:ext cx="0" cy="151200"/>
            </a:xfrm>
            <a:prstGeom prst="straightConnector1">
              <a:avLst/>
            </a:prstGeom>
            <a:noFill/>
            <a:ln w="9525" cap="flat" cmpd="sng">
              <a:solidFill>
                <a:schemeClr val="dk1"/>
              </a:solidFill>
              <a:prstDash val="solid"/>
              <a:round/>
              <a:headEnd type="oval" w="med" len="med"/>
              <a:tailEnd type="none" w="med" len="med"/>
            </a:ln>
          </p:spPr>
        </p:cxnSp>
      </p:grpSp>
      <p:grpSp>
        <p:nvGrpSpPr>
          <p:cNvPr id="7" name="Google Shape;206;p29">
            <a:extLst>
              <a:ext uri="{FF2B5EF4-FFF2-40B4-BE49-F238E27FC236}">
                <a16:creationId xmlns:a16="http://schemas.microsoft.com/office/drawing/2014/main" id="{D5FFE685-8C35-B27B-D6DC-CF91795C5E00}"/>
              </a:ext>
            </a:extLst>
          </p:cNvPr>
          <p:cNvGrpSpPr/>
          <p:nvPr/>
        </p:nvGrpSpPr>
        <p:grpSpPr>
          <a:xfrm>
            <a:off x="3900417" y="1908697"/>
            <a:ext cx="122400" cy="172783"/>
            <a:chOff x="1628475" y="1466017"/>
            <a:chExt cx="122400" cy="172783"/>
          </a:xfrm>
        </p:grpSpPr>
        <p:sp>
          <p:nvSpPr>
            <p:cNvPr id="8" name="Google Shape;207;p29">
              <a:extLst>
                <a:ext uri="{FF2B5EF4-FFF2-40B4-BE49-F238E27FC236}">
                  <a16:creationId xmlns:a16="http://schemas.microsoft.com/office/drawing/2014/main" id="{69B57C47-AC13-B347-3692-57449828A08F}"/>
                </a:ext>
              </a:extLst>
            </p:cNvPr>
            <p:cNvSpPr/>
            <p:nvPr/>
          </p:nvSpPr>
          <p:spPr>
            <a:xfrm>
              <a:off x="1628475" y="1595600"/>
              <a:ext cx="122400" cy="43200"/>
            </a:xfrm>
            <a:prstGeom prst="ellipse">
              <a:avLst/>
            </a:prstGeom>
            <a:solidFill>
              <a:srgbClr val="08153D">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08;p29">
              <a:extLst>
                <a:ext uri="{FF2B5EF4-FFF2-40B4-BE49-F238E27FC236}">
                  <a16:creationId xmlns:a16="http://schemas.microsoft.com/office/drawing/2014/main" id="{E9DE182D-99AB-34BC-C934-518670B8874A}"/>
                </a:ext>
              </a:extLst>
            </p:cNvPr>
            <p:cNvCxnSpPr/>
            <p:nvPr/>
          </p:nvCxnSpPr>
          <p:spPr>
            <a:xfrm>
              <a:off x="1689675" y="1466017"/>
              <a:ext cx="0" cy="151200"/>
            </a:xfrm>
            <a:prstGeom prst="straightConnector1">
              <a:avLst/>
            </a:prstGeom>
            <a:noFill/>
            <a:ln w="9525" cap="flat" cmpd="sng">
              <a:solidFill>
                <a:schemeClr val="dk1"/>
              </a:solidFill>
              <a:prstDash val="solid"/>
              <a:round/>
              <a:headEnd type="oval" w="med" len="med"/>
              <a:tailEnd type="none" w="med" len="med"/>
            </a:ln>
          </p:spPr>
        </p:cxnSp>
      </p:grpSp>
      <p:grpSp>
        <p:nvGrpSpPr>
          <p:cNvPr id="10" name="Google Shape;209;p29">
            <a:extLst>
              <a:ext uri="{FF2B5EF4-FFF2-40B4-BE49-F238E27FC236}">
                <a16:creationId xmlns:a16="http://schemas.microsoft.com/office/drawing/2014/main" id="{3EEE5016-5495-0B8A-FBB9-A46FB5F32982}"/>
              </a:ext>
            </a:extLst>
          </p:cNvPr>
          <p:cNvGrpSpPr/>
          <p:nvPr/>
        </p:nvGrpSpPr>
        <p:grpSpPr>
          <a:xfrm>
            <a:off x="4600450" y="4048892"/>
            <a:ext cx="122400" cy="172783"/>
            <a:chOff x="1628475" y="1466017"/>
            <a:chExt cx="122400" cy="172783"/>
          </a:xfrm>
        </p:grpSpPr>
        <p:sp>
          <p:nvSpPr>
            <p:cNvPr id="11" name="Google Shape;210;p29">
              <a:extLst>
                <a:ext uri="{FF2B5EF4-FFF2-40B4-BE49-F238E27FC236}">
                  <a16:creationId xmlns:a16="http://schemas.microsoft.com/office/drawing/2014/main" id="{0BB9A7CD-70A2-D4FC-1B84-4DE3EC34C92A}"/>
                </a:ext>
              </a:extLst>
            </p:cNvPr>
            <p:cNvSpPr/>
            <p:nvPr/>
          </p:nvSpPr>
          <p:spPr>
            <a:xfrm>
              <a:off x="1628475" y="1595600"/>
              <a:ext cx="122400" cy="43200"/>
            </a:xfrm>
            <a:prstGeom prst="ellipse">
              <a:avLst/>
            </a:prstGeom>
            <a:solidFill>
              <a:srgbClr val="08153D">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211;p29">
              <a:extLst>
                <a:ext uri="{FF2B5EF4-FFF2-40B4-BE49-F238E27FC236}">
                  <a16:creationId xmlns:a16="http://schemas.microsoft.com/office/drawing/2014/main" id="{D0D80F79-81B8-3196-BDE7-780D3BE1F7D5}"/>
                </a:ext>
              </a:extLst>
            </p:cNvPr>
            <p:cNvCxnSpPr/>
            <p:nvPr/>
          </p:nvCxnSpPr>
          <p:spPr>
            <a:xfrm>
              <a:off x="1689675" y="1466017"/>
              <a:ext cx="0" cy="151200"/>
            </a:xfrm>
            <a:prstGeom prst="straightConnector1">
              <a:avLst/>
            </a:prstGeom>
            <a:noFill/>
            <a:ln w="9525" cap="flat" cmpd="sng">
              <a:solidFill>
                <a:schemeClr val="dk1"/>
              </a:solidFill>
              <a:prstDash val="solid"/>
              <a:round/>
              <a:headEnd type="oval" w="med" len="med"/>
              <a:tailEnd type="none" w="med" len="med"/>
            </a:ln>
          </p:spPr>
        </p:cxnSp>
      </p:grpSp>
      <p:grpSp>
        <p:nvGrpSpPr>
          <p:cNvPr id="13" name="Google Shape;212;p29">
            <a:extLst>
              <a:ext uri="{FF2B5EF4-FFF2-40B4-BE49-F238E27FC236}">
                <a16:creationId xmlns:a16="http://schemas.microsoft.com/office/drawing/2014/main" id="{4EFA14D9-9F06-FFD5-D443-955AA1A180C3}"/>
              </a:ext>
            </a:extLst>
          </p:cNvPr>
          <p:cNvGrpSpPr/>
          <p:nvPr/>
        </p:nvGrpSpPr>
        <p:grpSpPr>
          <a:xfrm>
            <a:off x="6763250" y="2421492"/>
            <a:ext cx="122400" cy="172783"/>
            <a:chOff x="1628475" y="1466017"/>
            <a:chExt cx="122400" cy="172783"/>
          </a:xfrm>
        </p:grpSpPr>
        <p:sp>
          <p:nvSpPr>
            <p:cNvPr id="14" name="Google Shape;213;p29">
              <a:extLst>
                <a:ext uri="{FF2B5EF4-FFF2-40B4-BE49-F238E27FC236}">
                  <a16:creationId xmlns:a16="http://schemas.microsoft.com/office/drawing/2014/main" id="{0D78A37A-F509-5EB7-4C9B-3E6F4C121C03}"/>
                </a:ext>
              </a:extLst>
            </p:cNvPr>
            <p:cNvSpPr/>
            <p:nvPr/>
          </p:nvSpPr>
          <p:spPr>
            <a:xfrm>
              <a:off x="1628475" y="1595600"/>
              <a:ext cx="122400" cy="43200"/>
            </a:xfrm>
            <a:prstGeom prst="ellipse">
              <a:avLst/>
            </a:prstGeom>
            <a:solidFill>
              <a:srgbClr val="08153D">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214;p29">
              <a:extLst>
                <a:ext uri="{FF2B5EF4-FFF2-40B4-BE49-F238E27FC236}">
                  <a16:creationId xmlns:a16="http://schemas.microsoft.com/office/drawing/2014/main" id="{3036E9C4-0D9F-53DD-23D4-162E5C692392}"/>
                </a:ext>
              </a:extLst>
            </p:cNvPr>
            <p:cNvCxnSpPr/>
            <p:nvPr/>
          </p:nvCxnSpPr>
          <p:spPr>
            <a:xfrm>
              <a:off x="1689675" y="1466017"/>
              <a:ext cx="0" cy="151200"/>
            </a:xfrm>
            <a:prstGeom prst="straightConnector1">
              <a:avLst/>
            </a:prstGeom>
            <a:noFill/>
            <a:ln w="9525" cap="flat" cmpd="sng">
              <a:solidFill>
                <a:schemeClr val="dk1"/>
              </a:solidFill>
              <a:prstDash val="solid"/>
              <a:round/>
              <a:headEnd type="oval" w="med" len="med"/>
              <a:tailEnd type="none" w="med" len="med"/>
            </a:ln>
          </p:spPr>
        </p:cxnSp>
      </p:grpSp>
      <p:grpSp>
        <p:nvGrpSpPr>
          <p:cNvPr id="16" name="Google Shape;215;p29">
            <a:extLst>
              <a:ext uri="{FF2B5EF4-FFF2-40B4-BE49-F238E27FC236}">
                <a16:creationId xmlns:a16="http://schemas.microsoft.com/office/drawing/2014/main" id="{5E4F8D13-E055-8E9A-F799-4FD35834151E}"/>
              </a:ext>
            </a:extLst>
          </p:cNvPr>
          <p:cNvGrpSpPr/>
          <p:nvPr/>
        </p:nvGrpSpPr>
        <p:grpSpPr>
          <a:xfrm>
            <a:off x="7420050" y="4115917"/>
            <a:ext cx="122400" cy="172783"/>
            <a:chOff x="1628475" y="1466017"/>
            <a:chExt cx="122400" cy="172783"/>
          </a:xfrm>
        </p:grpSpPr>
        <p:sp>
          <p:nvSpPr>
            <p:cNvPr id="17" name="Google Shape;216;p29">
              <a:extLst>
                <a:ext uri="{FF2B5EF4-FFF2-40B4-BE49-F238E27FC236}">
                  <a16:creationId xmlns:a16="http://schemas.microsoft.com/office/drawing/2014/main" id="{89D73209-32E7-80F5-7819-F0E543DE4BD1}"/>
                </a:ext>
              </a:extLst>
            </p:cNvPr>
            <p:cNvSpPr/>
            <p:nvPr/>
          </p:nvSpPr>
          <p:spPr>
            <a:xfrm>
              <a:off x="1628475" y="1595600"/>
              <a:ext cx="122400" cy="43200"/>
            </a:xfrm>
            <a:prstGeom prst="ellipse">
              <a:avLst/>
            </a:prstGeom>
            <a:solidFill>
              <a:srgbClr val="08153D">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217;p29">
              <a:extLst>
                <a:ext uri="{FF2B5EF4-FFF2-40B4-BE49-F238E27FC236}">
                  <a16:creationId xmlns:a16="http://schemas.microsoft.com/office/drawing/2014/main" id="{74ED49F6-B520-AA3C-4ECD-8C0D346B6CF4}"/>
                </a:ext>
              </a:extLst>
            </p:cNvPr>
            <p:cNvCxnSpPr/>
            <p:nvPr/>
          </p:nvCxnSpPr>
          <p:spPr>
            <a:xfrm>
              <a:off x="1689675" y="1466017"/>
              <a:ext cx="0" cy="151200"/>
            </a:xfrm>
            <a:prstGeom prst="straightConnector1">
              <a:avLst/>
            </a:prstGeom>
            <a:noFill/>
            <a:ln w="9525" cap="flat" cmpd="sng">
              <a:solidFill>
                <a:schemeClr val="dk1"/>
              </a:solidFill>
              <a:prstDash val="solid"/>
              <a:round/>
              <a:headEnd type="oval" w="med" len="med"/>
              <a:tailEnd type="none" w="med" len="med"/>
            </a:ln>
          </p:spPr>
        </p:cxnSp>
      </p:grpSp>
      <p:sp>
        <p:nvSpPr>
          <p:cNvPr id="19" name="TextBox 18">
            <a:extLst>
              <a:ext uri="{FF2B5EF4-FFF2-40B4-BE49-F238E27FC236}">
                <a16:creationId xmlns:a16="http://schemas.microsoft.com/office/drawing/2014/main" id="{1C3F8F82-D03E-623E-D018-AFE4273A8691}"/>
              </a:ext>
            </a:extLst>
          </p:cNvPr>
          <p:cNvSpPr txBox="1"/>
          <p:nvPr/>
        </p:nvSpPr>
        <p:spPr>
          <a:xfrm>
            <a:off x="625143" y="829157"/>
            <a:ext cx="8007926" cy="1169551"/>
          </a:xfrm>
          <a:prstGeom prst="rect">
            <a:avLst/>
          </a:prstGeom>
          <a:noFill/>
        </p:spPr>
        <p:txBody>
          <a:bodyPr wrap="square" rtlCol="0">
            <a:spAutoFit/>
          </a:bodyPr>
          <a:lstStyle/>
          <a:p>
            <a:r>
              <a:rPr lang="en-US" sz="1400" b="1" dirty="0">
                <a:latin typeface="Open Sans" panose="020B0606030504020204" pitchFamily="34" charset="0"/>
                <a:ea typeface="Open Sans" panose="020B0606030504020204" pitchFamily="34" charset="0"/>
                <a:cs typeface="Open Sans" panose="020B0606030504020204" pitchFamily="34" charset="0"/>
              </a:rPr>
              <a:t>The following future plans highlight a strategic focus on advanced AI integration, real-time adaptability, user engagement, cybersecurity, and usability—key aspects that contribute to the ongoing success and sustainability of the green energy optimization project in smart cities</a:t>
            </a:r>
            <a:r>
              <a:rPr lang="en-IN" sz="1400" b="1" dirty="0">
                <a:latin typeface="Open Sans" panose="020B0606030504020204" pitchFamily="34" charset="0"/>
                <a:ea typeface="Open Sans" panose="020B0606030504020204" pitchFamily="34" charset="0"/>
                <a:cs typeface="Open Sans" panose="020B0606030504020204" pitchFamily="34" charset="0"/>
              </a:rPr>
              <a:t>.</a:t>
            </a:r>
          </a:p>
          <a:p>
            <a:endParaRPr lang="en-IN" dirty="0"/>
          </a:p>
        </p:txBody>
      </p:sp>
    </p:spTree>
    <p:extLst>
      <p:ext uri="{BB962C8B-B14F-4D97-AF65-F5344CB8AC3E}">
        <p14:creationId xmlns:p14="http://schemas.microsoft.com/office/powerpoint/2010/main" val="259510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xfrm>
            <a:off x="465228" y="362300"/>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Conclusion</a:t>
            </a:r>
            <a:endParaRPr dirty="0"/>
          </a:p>
        </p:txBody>
      </p:sp>
      <p:sp>
        <p:nvSpPr>
          <p:cNvPr id="358" name="Google Shape;358;p39"/>
          <p:cNvSpPr txBox="1">
            <a:spLocks noGrp="1"/>
          </p:cNvSpPr>
          <p:nvPr>
            <p:ph type="body" idx="1"/>
          </p:nvPr>
        </p:nvSpPr>
        <p:spPr>
          <a:xfrm>
            <a:off x="890700" y="1340536"/>
            <a:ext cx="7362600" cy="2660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100" dirty="0"/>
              <a:t>In summary, our project on 'Innovative Approaches for Green Energy Optimization in Smart Cities Using Artificial Intelligence' has been a comprehensive exploration into cutting-edge solutions for urban sustainability. We delved into detailed energy consumption analysis, dynamic distribution strategies, optimized energy storage, and demand-side management, employing a Python codebase to implement and evaluate each fact.</a:t>
            </a:r>
          </a:p>
          <a:p>
            <a:pPr marL="0" lvl="0" indent="0" algn="l" rtl="0">
              <a:spcBef>
                <a:spcPts val="600"/>
              </a:spcBef>
              <a:spcAft>
                <a:spcPts val="0"/>
              </a:spcAft>
              <a:buNone/>
            </a:pPr>
            <a:r>
              <a:rPr lang="en-US" sz="1100" dirty="0"/>
              <a:t>    The future plans outlined a strategic vision, emphasizing the integration of advanced AI models, real-time data adaptability, user-centric demand-side strategies, robust cybersecurity measures, and user-friendly interfaces. This roadmap positions our project at the forefront of sustainable urban development.</a:t>
            </a:r>
          </a:p>
          <a:p>
            <a:pPr marL="0" lvl="0" indent="0" algn="l" rtl="0">
              <a:spcBef>
                <a:spcPts val="600"/>
              </a:spcBef>
              <a:spcAft>
                <a:spcPts val="0"/>
              </a:spcAft>
              <a:buNone/>
            </a:pPr>
            <a:r>
              <a:rPr lang="en-US" sz="1100" dirty="0"/>
              <a:t>    From addressing current challenges to laying down a roadmap for the future, the project encapsulates a forward-thinking approach to green energy optimization. Through meticulous research, Python implementation, and future-proofing strategies, our project is not just a study but a blueprint for a smarter and greener future for smart cities.</a:t>
            </a:r>
            <a:endParaRPr sz="1100" dirty="0"/>
          </a:p>
        </p:txBody>
      </p:sp>
      <p:sp>
        <p:nvSpPr>
          <p:cNvPr id="359" name="Google Shape;359;p3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351" name="Google Shape;351;p38"/>
          <p:cNvSpPr txBox="1">
            <a:spLocks noGrp="1"/>
          </p:cNvSpPr>
          <p:nvPr>
            <p:ph type="ctrTitle" idx="4294967295"/>
          </p:nvPr>
        </p:nvSpPr>
        <p:spPr>
          <a:xfrm>
            <a:off x="2359483" y="842647"/>
            <a:ext cx="6593700" cy="393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dirty="0"/>
              <a:t>THANKS!</a:t>
            </a:r>
            <a:endParaRPr sz="2400" dirty="0"/>
          </a:p>
        </p:txBody>
      </p:sp>
      <p:sp>
        <p:nvSpPr>
          <p:cNvPr id="352" name="Google Shape;352;p38"/>
          <p:cNvSpPr txBox="1">
            <a:spLocks noGrp="1"/>
          </p:cNvSpPr>
          <p:nvPr>
            <p:ph type="subTitle" idx="4294967295"/>
          </p:nvPr>
        </p:nvSpPr>
        <p:spPr>
          <a:xfrm>
            <a:off x="2812637" y="1487789"/>
            <a:ext cx="5619264" cy="243684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dirty="0">
                <a:latin typeface="Open Sans"/>
                <a:ea typeface="Open Sans"/>
                <a:cs typeface="Open Sans"/>
                <a:sym typeface="Open Sans"/>
              </a:rPr>
              <a:t>Any questions?</a:t>
            </a:r>
            <a:endParaRPr b="1" dirty="0">
              <a:latin typeface="Open Sans"/>
              <a:ea typeface="Open Sans"/>
              <a:cs typeface="Open Sans"/>
              <a:sym typeface="Open Sans"/>
            </a:endParaRPr>
          </a:p>
          <a:p>
            <a:pPr marL="0" lvl="0" indent="0" algn="ctr" rtl="0">
              <a:spcBef>
                <a:spcPts val="0"/>
              </a:spcBef>
              <a:spcAft>
                <a:spcPts val="0"/>
              </a:spcAft>
              <a:buNone/>
            </a:pPr>
            <a:r>
              <a:rPr lang="en" dirty="0"/>
              <a:t>You can email us at:</a:t>
            </a:r>
            <a:endParaRPr dirty="0"/>
          </a:p>
          <a:p>
            <a:pPr marL="0" lvl="0" indent="0" algn="ctr" rtl="0">
              <a:spcBef>
                <a:spcPts val="0"/>
              </a:spcBef>
              <a:spcAft>
                <a:spcPts val="0"/>
              </a:spcAft>
              <a:buNone/>
            </a:pPr>
            <a:r>
              <a:rPr lang="en" dirty="0"/>
              <a:t>oosemwengie1@student.gsu.edu  </a:t>
            </a:r>
            <a:r>
              <a:rPr lang="en-US" dirty="0"/>
              <a:t>kjayawardana1@student.gsu.edu</a:t>
            </a:r>
            <a:endParaRPr dirty="0"/>
          </a:p>
        </p:txBody>
      </p:sp>
      <p:pic>
        <p:nvPicPr>
          <p:cNvPr id="3" name="Picture 2" descr="A road leading to a city&#10;&#10;Description automatically generated">
            <a:extLst>
              <a:ext uri="{FF2B5EF4-FFF2-40B4-BE49-F238E27FC236}">
                <a16:creationId xmlns:a16="http://schemas.microsoft.com/office/drawing/2014/main" id="{DF8A2FF7-026F-B69E-11AE-7B88DA28E984}"/>
              </a:ext>
            </a:extLst>
          </p:cNvPr>
          <p:cNvPicPr>
            <a:picLocks noChangeAspect="1"/>
          </p:cNvPicPr>
          <p:nvPr/>
        </p:nvPicPr>
        <p:blipFill>
          <a:blip r:embed="rId3"/>
          <a:stretch>
            <a:fillRect/>
          </a:stretch>
        </p:blipFill>
        <p:spPr>
          <a:xfrm>
            <a:off x="600330" y="662575"/>
            <a:ext cx="2555564" cy="2555564"/>
          </a:xfrm>
          <a:prstGeom prst="rect">
            <a:avLst/>
          </a:prstGeom>
        </p:spPr>
      </p:pic>
    </p:spTree>
    <p:extLst>
      <p:ext uri="{BB962C8B-B14F-4D97-AF65-F5344CB8AC3E}">
        <p14:creationId xmlns:p14="http://schemas.microsoft.com/office/powerpoint/2010/main" val="325131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xfrm>
            <a:off x="829568" y="880253"/>
            <a:ext cx="7408980" cy="997872"/>
          </a:xfrm>
          <a:prstGeom prst="rect">
            <a:avLst/>
          </a:prstGeom>
        </p:spPr>
        <p:txBody>
          <a:bodyPr spcFirstLastPara="1" wrap="square" lIns="0" tIns="0" rIns="0" bIns="0" anchor="ctr" anchorCtr="0">
            <a:noAutofit/>
          </a:bodyPr>
          <a:lstStyle/>
          <a:p>
            <a:pPr marL="0" lvl="0" indent="0" rtl="0">
              <a:spcBef>
                <a:spcPts val="600"/>
              </a:spcBef>
              <a:spcAft>
                <a:spcPts val="0"/>
              </a:spcAft>
              <a:buNone/>
            </a:pPr>
            <a:r>
              <a:rPr lang="en" sz="2000" dirty="0"/>
              <a:t>“Initial </a:t>
            </a:r>
            <a:r>
              <a:rPr lang="en-IN" sz="2000" dirty="0"/>
              <a:t>Foundation were Laid by Albawi and Voulodimos</a:t>
            </a:r>
            <a:r>
              <a:rPr lang="en" sz="2000" dirty="0"/>
              <a:t>”</a:t>
            </a:r>
          </a:p>
          <a:p>
            <a:pPr marL="0" lvl="0" indent="0" rtl="0">
              <a:spcBef>
                <a:spcPts val="600"/>
              </a:spcBef>
              <a:spcAft>
                <a:spcPts val="0"/>
              </a:spcAft>
              <a:buNone/>
            </a:pPr>
            <a:r>
              <a:rPr lang="en-IN" sz="1050" dirty="0"/>
              <a:t>For Insightful Energy Analysis</a:t>
            </a:r>
            <a:r>
              <a:rPr lang="en" sz="1050" dirty="0"/>
              <a:t> Using AI</a:t>
            </a:r>
          </a:p>
        </p:txBody>
      </p:sp>
      <p:sp>
        <p:nvSpPr>
          <p:cNvPr id="106" name="Google Shape;106;p2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 name="TextBox 1">
            <a:extLst>
              <a:ext uri="{FF2B5EF4-FFF2-40B4-BE49-F238E27FC236}">
                <a16:creationId xmlns:a16="http://schemas.microsoft.com/office/drawing/2014/main" id="{5747B2E8-4D2E-9480-8BB6-B6CC1ED1760C}"/>
              </a:ext>
            </a:extLst>
          </p:cNvPr>
          <p:cNvSpPr txBox="1"/>
          <p:nvPr/>
        </p:nvSpPr>
        <p:spPr>
          <a:xfrm>
            <a:off x="1464559" y="2227190"/>
            <a:ext cx="6450123" cy="1384995"/>
          </a:xfrm>
          <a:prstGeom prst="rect">
            <a:avLst/>
          </a:prstGeom>
          <a:noFill/>
        </p:spPr>
        <p:txBody>
          <a:bodyPr wrap="square" rtlCol="0">
            <a:spAutoFit/>
          </a:bodyPr>
          <a:lstStyle/>
          <a:p>
            <a:pPr algn="ctr"/>
            <a:r>
              <a:rPr lang="en-US" sz="1400" b="0" i="0" dirty="0">
                <a:solidFill>
                  <a:srgbClr val="D1D5DB"/>
                </a:solidFill>
                <a:effectLst/>
                <a:latin typeface="Open Sans" panose="020B0606030504020204" pitchFamily="34" charset="0"/>
                <a:ea typeface="Open Sans" panose="020B0606030504020204" pitchFamily="34" charset="0"/>
                <a:cs typeface="Open Sans" panose="020B0606030504020204" pitchFamily="34" charset="0"/>
              </a:rPr>
              <a:t>Albawi and Vouladimos play crucial roles in the application of AI for energy optimization, with Albawi focusing on algorithmic development and data analysis, while Vouladimos concentrates on the infrastructure and deployment aspects. Their collaboration results in a powerful and effective solution for optimizing energy usage.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685800" y="1547887"/>
            <a:ext cx="7772400" cy="1027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Machine Learning in Energy Prediction</a:t>
            </a:r>
            <a:endParaRPr dirty="0"/>
          </a:p>
        </p:txBody>
      </p:sp>
      <p:sp>
        <p:nvSpPr>
          <p:cNvPr id="100" name="Google Shape;100;p19"/>
          <p:cNvSpPr txBox="1">
            <a:spLocks noGrp="1"/>
          </p:cNvSpPr>
          <p:nvPr>
            <p:ph type="subTitle" idx="1"/>
          </p:nvPr>
        </p:nvSpPr>
        <p:spPr>
          <a:xfrm>
            <a:off x="685800" y="2747797"/>
            <a:ext cx="7772400" cy="314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t>Let's get started!</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552494" y="362300"/>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Machine Learning in Energy Prediction</a:t>
            </a:r>
            <a:endParaRPr dirty="0"/>
          </a:p>
        </p:txBody>
      </p:sp>
      <p:sp>
        <p:nvSpPr>
          <p:cNvPr id="112" name="Google Shape;112;p21"/>
          <p:cNvSpPr txBox="1">
            <a:spLocks noGrp="1"/>
          </p:cNvSpPr>
          <p:nvPr>
            <p:ph type="body" idx="1"/>
          </p:nvPr>
        </p:nvSpPr>
        <p:spPr>
          <a:xfrm>
            <a:off x="894494" y="1207738"/>
            <a:ext cx="7362600" cy="2660400"/>
          </a:xfrm>
          <a:prstGeom prst="rect">
            <a:avLst/>
          </a:prstGeom>
        </p:spPr>
        <p:txBody>
          <a:bodyPr spcFirstLastPara="1" wrap="square" lIns="0" tIns="0" rIns="0" bIns="0" anchor="t" anchorCtr="0">
            <a:noAutofit/>
          </a:bodyPr>
          <a:lstStyle/>
          <a:p>
            <a:pPr marL="101600" lvl="0" indent="0" algn="l" rtl="0">
              <a:spcBef>
                <a:spcPts val="600"/>
              </a:spcBef>
              <a:spcAft>
                <a:spcPts val="0"/>
              </a:spcAft>
              <a:buSzPts val="2000"/>
              <a:buNone/>
            </a:pPr>
            <a:r>
              <a:rPr lang="en-US" sz="1200" b="1" dirty="0">
                <a:latin typeface="Open Sans" panose="020B0606030504020204" pitchFamily="34" charset="0"/>
                <a:ea typeface="Open Sans" panose="020B0606030504020204" pitchFamily="34" charset="0"/>
                <a:cs typeface="Open Sans" panose="020B0606030504020204" pitchFamily="34" charset="0"/>
              </a:rPr>
              <a:t>Approach</a:t>
            </a:r>
            <a:r>
              <a:rPr lang="en-US" sz="1200" dirty="0"/>
              <a:t>:</a:t>
            </a:r>
          </a:p>
          <a:p>
            <a:pPr marL="101600" lvl="0" indent="0" algn="l" rtl="0">
              <a:spcBef>
                <a:spcPts val="600"/>
              </a:spcBef>
              <a:spcAft>
                <a:spcPts val="0"/>
              </a:spcAft>
              <a:buSzPts val="2000"/>
              <a:buNone/>
            </a:pPr>
            <a:r>
              <a:rPr lang="en-US" sz="1200" dirty="0"/>
              <a:t>Building upon this foundation, our project employs advanced machine learning algorithms for insightful energy consumption analysis.</a:t>
            </a:r>
          </a:p>
          <a:p>
            <a:pPr marL="101600" lvl="0" indent="0" algn="l" rtl="0">
              <a:spcBef>
                <a:spcPts val="600"/>
              </a:spcBef>
              <a:spcAft>
                <a:spcPts val="0"/>
              </a:spcAft>
              <a:buSzPts val="2000"/>
              <a:buNone/>
            </a:pPr>
            <a:r>
              <a:rPr lang="en-US" sz="1200" b="1" dirty="0">
                <a:latin typeface="Open Sans" panose="020B0606030504020204" pitchFamily="34" charset="0"/>
                <a:ea typeface="Open Sans" panose="020B0606030504020204" pitchFamily="34" charset="0"/>
                <a:cs typeface="Open Sans" panose="020B0606030504020204" pitchFamily="34" charset="0"/>
              </a:rPr>
              <a:t>Predictive Modeling for Future Demands:</a:t>
            </a:r>
          </a:p>
          <a:p>
            <a:pPr marL="101600" lvl="0" indent="0" algn="l" rtl="0">
              <a:spcBef>
                <a:spcPts val="600"/>
              </a:spcBef>
              <a:spcAft>
                <a:spcPts val="0"/>
              </a:spcAft>
              <a:buSzPts val="2000"/>
              <a:buNone/>
            </a:pPr>
            <a:r>
              <a:rPr lang="en-US" sz="1200" dirty="0"/>
              <a:t>We leverage predictive modeling to forecast future energy demands. Parameters include weather conditions, population density, and urban activities.</a:t>
            </a:r>
          </a:p>
          <a:p>
            <a:pPr marL="101600" lvl="0" indent="0" algn="l" rtl="0">
              <a:spcBef>
                <a:spcPts val="600"/>
              </a:spcBef>
              <a:spcAft>
                <a:spcPts val="0"/>
              </a:spcAft>
              <a:buSzPts val="2000"/>
              <a:buNone/>
            </a:pPr>
            <a:r>
              <a:rPr lang="en-US" sz="1200" b="1" dirty="0">
                <a:latin typeface="Open Sans" panose="020B0606030504020204" pitchFamily="34" charset="0"/>
                <a:ea typeface="Open Sans" panose="020B0606030504020204" pitchFamily="34" charset="0"/>
                <a:cs typeface="Open Sans" panose="020B0606030504020204" pitchFamily="34" charset="0"/>
              </a:rPr>
              <a:t>Machine Learning for Sustainable Cities:</a:t>
            </a:r>
          </a:p>
          <a:p>
            <a:pPr marL="101600" lvl="0" indent="0" algn="l" rtl="0">
              <a:spcBef>
                <a:spcPts val="600"/>
              </a:spcBef>
              <a:spcAft>
                <a:spcPts val="0"/>
              </a:spcAft>
              <a:buSzPts val="2000"/>
              <a:buNone/>
            </a:pPr>
            <a:r>
              <a:rPr lang="en-US" sz="1200" dirty="0"/>
              <a:t>Our focus is on harnessing AI algorithms to not only analyze historical energy patterns but also predict and optimize future energy needs, contributing to sustainable and eco-friendly urban environments.</a:t>
            </a:r>
            <a:endParaRPr sz="1200" dirty="0"/>
          </a:p>
        </p:txBody>
      </p:sp>
      <p:sp>
        <p:nvSpPr>
          <p:cNvPr id="113" name="Google Shape;113;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6"/>
          <p:cNvSpPr txBox="1">
            <a:spLocks noGrp="1"/>
          </p:cNvSpPr>
          <p:nvPr>
            <p:ph type="title" idx="4294967295"/>
          </p:nvPr>
        </p:nvSpPr>
        <p:spPr>
          <a:xfrm>
            <a:off x="2267039" y="1426616"/>
            <a:ext cx="4754100" cy="1426616"/>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b="0" dirty="0">
                <a:solidFill>
                  <a:schemeClr val="bg1">
                    <a:lumMod val="85000"/>
                  </a:schemeClr>
                </a:solidFill>
              </a:rPr>
              <a:t>Proposed Methodology</a:t>
            </a:r>
            <a:endParaRPr sz="4800" dirty="0">
              <a:solidFill>
                <a:schemeClr val="bg1">
                  <a:lumMod val="85000"/>
                </a:schemeClr>
              </a:solidFill>
            </a:endParaRPr>
          </a:p>
        </p:txBody>
      </p:sp>
      <p:sp>
        <p:nvSpPr>
          <p:cNvPr id="164" name="Google Shape;164;p2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2843889" y="569791"/>
            <a:ext cx="36771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IN" dirty="0"/>
              <a:t>Proposed Methodology</a:t>
            </a:r>
            <a:endParaRPr dirty="0"/>
          </a:p>
        </p:txBody>
      </p:sp>
      <p:sp>
        <p:nvSpPr>
          <p:cNvPr id="156" name="Google Shape;156;p25"/>
          <p:cNvSpPr txBox="1">
            <a:spLocks noGrp="1"/>
          </p:cNvSpPr>
          <p:nvPr>
            <p:ph type="body" idx="1"/>
          </p:nvPr>
        </p:nvSpPr>
        <p:spPr>
          <a:xfrm>
            <a:off x="784463" y="1060591"/>
            <a:ext cx="3677100" cy="207341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200" dirty="0"/>
              <a:t>Our proposed method focuses on the integration of AI techniques into smart city infrastructure for the purpose of optimizing green energy consumption. The key components of our approach include:</a:t>
            </a:r>
          </a:p>
          <a:p>
            <a:pPr marL="0" lvl="0" indent="0" algn="l" rtl="0">
              <a:spcBef>
                <a:spcPts val="600"/>
              </a:spcBef>
              <a:spcAft>
                <a:spcPts val="0"/>
              </a:spcAft>
              <a:buNone/>
            </a:pPr>
            <a:r>
              <a:rPr lang="en-US" sz="1200" b="1" dirty="0"/>
              <a:t>A. </a:t>
            </a:r>
            <a:r>
              <a:rPr lang="en-US" sz="1200" dirty="0"/>
              <a:t>AI-Driven Energy Consumption Analysis</a:t>
            </a:r>
          </a:p>
          <a:p>
            <a:pPr marL="0" lvl="0" indent="0" algn="l" rtl="0">
              <a:spcBef>
                <a:spcPts val="600"/>
              </a:spcBef>
              <a:spcAft>
                <a:spcPts val="0"/>
              </a:spcAft>
              <a:buNone/>
            </a:pPr>
            <a:r>
              <a:rPr lang="en-US" sz="1200" b="1" dirty="0"/>
              <a:t>B. </a:t>
            </a:r>
            <a:r>
              <a:rPr lang="en-US" sz="1200" dirty="0"/>
              <a:t>Dynamic Energy Distribution</a:t>
            </a:r>
          </a:p>
          <a:p>
            <a:pPr marL="0" lvl="0" indent="0" algn="l" rtl="0">
              <a:spcBef>
                <a:spcPts val="600"/>
              </a:spcBef>
              <a:spcAft>
                <a:spcPts val="0"/>
              </a:spcAft>
              <a:buNone/>
            </a:pPr>
            <a:r>
              <a:rPr lang="en-US" sz="1200" b="1" dirty="0"/>
              <a:t>C. </a:t>
            </a:r>
            <a:r>
              <a:rPr lang="en-US" sz="1200" dirty="0"/>
              <a:t>Optimized energy storage</a:t>
            </a:r>
          </a:p>
          <a:p>
            <a:pPr marL="0" lvl="0" indent="0" algn="l" rtl="0">
              <a:spcBef>
                <a:spcPts val="600"/>
              </a:spcBef>
              <a:spcAft>
                <a:spcPts val="0"/>
              </a:spcAft>
              <a:buNone/>
            </a:pPr>
            <a:r>
              <a:rPr lang="en-US" sz="1200" b="1" dirty="0"/>
              <a:t>D. </a:t>
            </a:r>
            <a:r>
              <a:rPr lang="en-US" sz="1200" dirty="0"/>
              <a:t>Demand side management</a:t>
            </a:r>
            <a:endParaRPr sz="1200" dirty="0"/>
          </a:p>
        </p:txBody>
      </p:sp>
      <p:sp>
        <p:nvSpPr>
          <p:cNvPr id="158" name="Google Shape;158;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8611400A-71CA-F746-76FF-C7542E7E123B}"/>
              </a:ext>
            </a:extLst>
          </p:cNvPr>
          <p:cNvPicPr>
            <a:picLocks noChangeAspect="1"/>
          </p:cNvPicPr>
          <p:nvPr/>
        </p:nvPicPr>
        <p:blipFill>
          <a:blip r:embed="rId3"/>
          <a:stretch>
            <a:fillRect/>
          </a:stretch>
        </p:blipFill>
        <p:spPr>
          <a:xfrm>
            <a:off x="3008794" y="2461019"/>
            <a:ext cx="5586506" cy="21432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4" name="Google Shape;111;p21">
            <a:extLst>
              <a:ext uri="{FF2B5EF4-FFF2-40B4-BE49-F238E27FC236}">
                <a16:creationId xmlns:a16="http://schemas.microsoft.com/office/drawing/2014/main" id="{D6E54673-C46D-4026-CA52-EA1D45429A7C}"/>
              </a:ext>
            </a:extLst>
          </p:cNvPr>
          <p:cNvSpPr txBox="1">
            <a:spLocks noGrp="1"/>
          </p:cNvSpPr>
          <p:nvPr>
            <p:ph type="title"/>
          </p:nvPr>
        </p:nvSpPr>
        <p:spPr>
          <a:xfrm>
            <a:off x="556288" y="354712"/>
            <a:ext cx="8046600" cy="490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1800" dirty="0">
                <a:effectLst/>
                <a:latin typeface="Times New Roman" panose="02020603050405020304" pitchFamily="18" charset="0"/>
                <a:ea typeface="MS Mincho" panose="02020609040205080304" pitchFamily="49" charset="-128"/>
              </a:rPr>
              <a:t>A. AI-Driven Energy Consumption Analysis</a:t>
            </a:r>
            <a:endParaRPr dirty="0"/>
          </a:p>
        </p:txBody>
      </p:sp>
      <p:sp>
        <p:nvSpPr>
          <p:cNvPr id="6" name="TextBox 5">
            <a:extLst>
              <a:ext uri="{FF2B5EF4-FFF2-40B4-BE49-F238E27FC236}">
                <a16:creationId xmlns:a16="http://schemas.microsoft.com/office/drawing/2014/main" id="{F25F93E0-7A42-6778-025D-FC3BA10887C5}"/>
              </a:ext>
            </a:extLst>
          </p:cNvPr>
          <p:cNvSpPr txBox="1"/>
          <p:nvPr/>
        </p:nvSpPr>
        <p:spPr>
          <a:xfrm>
            <a:off x="1073755" y="1385875"/>
            <a:ext cx="7011666" cy="1943930"/>
          </a:xfrm>
          <a:prstGeom prst="rect">
            <a:avLst/>
          </a:prstGeom>
          <a:noFill/>
        </p:spPr>
        <p:txBody>
          <a:bodyPr wrap="square" rtlCol="0">
            <a:spAutoFit/>
          </a:bodyPr>
          <a:lstStyle/>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Implementing sophisticated machine learning algorithms, our</a:t>
            </a:r>
          </a:p>
          <a:p>
            <a:pPr indent="128270" algn="ctr" hangingPunct="0">
              <a:lnSpc>
                <a:spcPts val="1050"/>
              </a:lnSpc>
            </a:pP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 approach analyzes historical energy consumption patterns in </a:t>
            </a:r>
          </a:p>
          <a:p>
            <a:pPr indent="128270" algn="ctr" hangingPunct="0">
              <a:lnSpc>
                <a:spcPts val="1050"/>
              </a:lnSpc>
            </a:pP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smart cities. By utilizing predictive modeling, we forecast future </a:t>
            </a:r>
          </a:p>
          <a:p>
            <a:pPr indent="128270" algn="ctr" hangingPunct="0">
              <a:lnSpc>
                <a:spcPts val="1050"/>
              </a:lnSpc>
            </a:pP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energy demands, considering parameters such as weather </a:t>
            </a:r>
          </a:p>
          <a:p>
            <a:pPr indent="128270" algn="ctr" hangingPunct="0">
              <a:lnSpc>
                <a:spcPts val="1050"/>
              </a:lnSpc>
            </a:pP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conditions, population density, and urban activities. The output is </a:t>
            </a:r>
          </a:p>
          <a:p>
            <a:pPr indent="128270" algn="ctr" hangingPunct="0">
              <a:lnSpc>
                <a:spcPts val="1050"/>
              </a:lnSpc>
            </a:pP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a trained Random Forest (RF) model, capable of accurately </a:t>
            </a:r>
          </a:p>
          <a:p>
            <a:pPr indent="128270" algn="ctr" hangingPunct="0">
              <a:lnSpc>
                <a:spcPts val="1050"/>
              </a:lnSpc>
            </a:pP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a:p>
            <a:pPr indent="128270" algn="ctr" hangingPunct="0">
              <a:lnSpc>
                <a:spcPts val="1050"/>
              </a:lnSpc>
            </a:pPr>
            <a:r>
              <a:rPr lang="en-US" sz="1600" b="1" dirty="0">
                <a:effectLst/>
                <a:latin typeface="Open Sans Light" panose="020B0306030504020204" pitchFamily="34" charset="0"/>
                <a:ea typeface="Open Sans Light" panose="020B0306030504020204" pitchFamily="34" charset="0"/>
                <a:cs typeface="Open Sans Light" panose="020B0306030504020204" pitchFamily="34" charset="0"/>
              </a:rPr>
              <a:t>predicting energy consumption based on given features.</a:t>
            </a:r>
            <a:endParaRPr lang="en-IN" b="1" dirty="0">
              <a:effectLst/>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4" name="TextBox 3">
            <a:extLst>
              <a:ext uri="{FF2B5EF4-FFF2-40B4-BE49-F238E27FC236}">
                <a16:creationId xmlns:a16="http://schemas.microsoft.com/office/drawing/2014/main" id="{4F39C758-A90B-3BDC-2864-23F8A96736E1}"/>
              </a:ext>
            </a:extLst>
          </p:cNvPr>
          <p:cNvSpPr txBox="1"/>
          <p:nvPr/>
        </p:nvSpPr>
        <p:spPr>
          <a:xfrm>
            <a:off x="4037021" y="648806"/>
            <a:ext cx="4416438" cy="3231654"/>
          </a:xfrm>
          <a:prstGeom prst="rect">
            <a:avLst/>
          </a:prstGeom>
          <a:noFill/>
        </p:spPr>
        <p:txBody>
          <a:bodyPr wrap="square" rtlCol="0">
            <a:spAutoFit/>
          </a:bodyPr>
          <a:lstStyle/>
          <a:p>
            <a:r>
              <a:rPr lang="en-US" sz="1200" dirty="0"/>
              <a:t>Plots analysis:</a:t>
            </a:r>
          </a:p>
          <a:p>
            <a:endParaRPr lang="en-US" sz="1200" dirty="0">
              <a:ea typeface="Open Sans Light" panose="020B0306030504020204" pitchFamily="34" charset="0"/>
            </a:endParaRPr>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Model Evaluation: </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Assessing the performance of the machine learning model (Random Forest Regressor) in predicting green energy consumption for a smart city. Utilizes Mean Squared Error (MSE) and Mean Absolute Error (MAE) as metrics for model accuracy.</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Error Analysis: </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Identifying potential discrepancies in the model's predictions based on the calculated MSE and MAE. Providing insights into the accuracy and reliability of the model in predicting energy consumption.</a:t>
            </a:r>
          </a:p>
          <a:p>
            <a:pPr marL="171450" indent="-171450">
              <a:buFont typeface="Arial" panose="020B0604020202020204" pitchFamily="34" charset="0"/>
              <a:buChar char="•"/>
            </a:pPr>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pPr marL="171450" indent="-171450">
              <a:buFont typeface="Arial" panose="020B0604020202020204" pitchFamily="34" charset="0"/>
              <a:buChar char="•"/>
            </a:pPr>
            <a:r>
              <a:rPr lang="en-US" sz="1200" u="sng" dirty="0">
                <a:latin typeface="Open Sans Light" panose="020B0306030504020204" pitchFamily="34" charset="0"/>
                <a:ea typeface="Open Sans Light" panose="020B0306030504020204" pitchFamily="34" charset="0"/>
                <a:cs typeface="Open Sans Light" panose="020B0306030504020204" pitchFamily="34" charset="0"/>
              </a:rPr>
              <a:t>Visual Comparison: </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Visualizing the scatter plot of actual vs. predicted green energy consumption. Aiding in the interpretation of how well the model captures the patterns and trends in energy consumption.</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8" name="Picture 7">
            <a:extLst>
              <a:ext uri="{FF2B5EF4-FFF2-40B4-BE49-F238E27FC236}">
                <a16:creationId xmlns:a16="http://schemas.microsoft.com/office/drawing/2014/main" id="{20036F91-B724-D01E-CE3F-20B3266D9CE7}"/>
              </a:ext>
            </a:extLst>
          </p:cNvPr>
          <p:cNvPicPr>
            <a:picLocks noChangeAspect="1"/>
          </p:cNvPicPr>
          <p:nvPr/>
        </p:nvPicPr>
        <p:blipFill>
          <a:blip r:embed="rId3"/>
          <a:stretch>
            <a:fillRect/>
          </a:stretch>
        </p:blipFill>
        <p:spPr>
          <a:xfrm>
            <a:off x="690541" y="1196457"/>
            <a:ext cx="3320676" cy="2490507"/>
          </a:xfrm>
          <a:prstGeom prst="rect">
            <a:avLst/>
          </a:prstGeom>
        </p:spPr>
      </p:pic>
    </p:spTree>
  </p:cSld>
  <p:clrMapOvr>
    <a:masterClrMapping/>
  </p:clrMapOvr>
</p:sld>
</file>

<file path=ppt/theme/theme1.xml><?xml version="1.0" encoding="utf-8"?>
<a:theme xmlns:a="http://schemas.openxmlformats.org/drawingml/2006/main" name="Orsino template">
  <a:themeElements>
    <a:clrScheme name="Custom 347">
      <a:dk1>
        <a:srgbClr val="08153D"/>
      </a:dk1>
      <a:lt1>
        <a:srgbClr val="FFFFFF"/>
      </a:lt1>
      <a:dk2>
        <a:srgbClr val="6E8097"/>
      </a:dk2>
      <a:lt2>
        <a:srgbClr val="F1F3F5"/>
      </a:lt2>
      <a:accent1>
        <a:srgbClr val="1A80F9"/>
      </a:accent1>
      <a:accent2>
        <a:srgbClr val="7CB8F9"/>
      </a:accent2>
      <a:accent3>
        <a:srgbClr val="C4CCEC"/>
      </a:accent3>
      <a:accent4>
        <a:srgbClr val="23AED6"/>
      </a:accent4>
      <a:accent5>
        <a:srgbClr val="00AB5B"/>
      </a:accent5>
      <a:accent6>
        <a:srgbClr val="C6DC5D"/>
      </a:accent6>
      <a:hlink>
        <a:srgbClr val="14427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1474</Words>
  <Application>Microsoft Macintosh PowerPoint</Application>
  <PresentationFormat>On-screen Show (16:9)</PresentationFormat>
  <Paragraphs>192</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Times New Roman</vt:lpstr>
      <vt:lpstr>Open Sans Light</vt:lpstr>
      <vt:lpstr>Open Sans SemiBold</vt:lpstr>
      <vt:lpstr>Bahnschrift SemiCondensed</vt:lpstr>
      <vt:lpstr>Lexend Deca</vt:lpstr>
      <vt:lpstr>Open Sans</vt:lpstr>
      <vt:lpstr>Orsino template</vt:lpstr>
      <vt:lpstr>PowerPoint Presentation</vt:lpstr>
      <vt:lpstr>INTRODUCTION</vt:lpstr>
      <vt:lpstr>PowerPoint Presentation</vt:lpstr>
      <vt:lpstr>Machine Learning in Energy Prediction</vt:lpstr>
      <vt:lpstr>Machine Learning in Energy Prediction</vt:lpstr>
      <vt:lpstr>Proposed Methodology</vt:lpstr>
      <vt:lpstr>Proposed Methodology</vt:lpstr>
      <vt:lpstr>A. AI-Driven Energy Consumption Analysis</vt:lpstr>
      <vt:lpstr>PowerPoint Presentation</vt:lpstr>
      <vt:lpstr>B. Dynamic Energy Distribution</vt:lpstr>
      <vt:lpstr>PowerPoint Presentation</vt:lpstr>
      <vt:lpstr>C. Optimized Energy Storage</vt:lpstr>
      <vt:lpstr>PowerPoint Presentation</vt:lpstr>
      <vt:lpstr>D. Demand-Side Management:</vt:lpstr>
      <vt:lpstr>PowerPoint Presentation</vt:lpstr>
      <vt:lpstr>Model Evaluation Metrics</vt:lpstr>
      <vt:lpstr>Essentials for AI model test accuracy</vt:lpstr>
      <vt:lpstr>Essentials for AI model test accuracy</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Osagiede John Osemwengie</cp:lastModifiedBy>
  <cp:revision>9</cp:revision>
  <dcterms:modified xsi:type="dcterms:W3CDTF">2024-04-08T17:36:31Z</dcterms:modified>
</cp:coreProperties>
</file>